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302" r:id="rId2"/>
    <p:sldId id="262" r:id="rId3"/>
    <p:sldId id="260" r:id="rId4"/>
    <p:sldId id="301" r:id="rId5"/>
    <p:sldId id="263" r:id="rId6"/>
  </p:sldIdLst>
  <p:sldSz cx="9144000" cy="6858000" type="screen4x3"/>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8E8A"/>
    <a:srgbClr val="B02524"/>
    <a:srgbClr val="6590E7"/>
    <a:srgbClr val="1E4161"/>
    <a:srgbClr val="394961"/>
    <a:srgbClr val="2E4561"/>
    <a:srgbClr val="006699"/>
    <a:srgbClr val="19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40" autoAdjust="0"/>
    <p:restoredTop sz="92021" autoAdjust="0"/>
  </p:normalViewPr>
  <p:slideViewPr>
    <p:cSldViewPr snapToObjects="1">
      <p:cViewPr varScale="1">
        <p:scale>
          <a:sx n="59" d="100"/>
          <a:sy n="59" d="100"/>
        </p:scale>
        <p:origin x="9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0" d="100"/>
          <a:sy n="50" d="100"/>
        </p:scale>
        <p:origin x="261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2" tIns="46586" rIns="93172" bIns="46586" rtlCol="0"/>
          <a:lstStyle>
            <a:lvl1pPr algn="l">
              <a:defRPr sz="1300"/>
            </a:lvl1pPr>
          </a:lstStyle>
          <a:p>
            <a:endParaRPr lang="en-US" dirty="0">
              <a:latin typeface="BentonSans Regular" charset="0"/>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3172" tIns="46586" rIns="93172" bIns="46586" rtlCol="0"/>
          <a:lstStyle>
            <a:lvl1pPr algn="r">
              <a:defRPr sz="1300"/>
            </a:lvl1pPr>
          </a:lstStyle>
          <a:p>
            <a:fld id="{AB25FFB6-D4EC-41B7-9D9B-8E7F8A485A9B}" type="datetimeFigureOut">
              <a:rPr lang="en-US" smtClean="0">
                <a:latin typeface="BentonSans Regular" charset="0"/>
              </a:rPr>
              <a:pPr/>
              <a:t>7/25/2019</a:t>
            </a:fld>
            <a:endParaRPr lang="en-US" dirty="0">
              <a:latin typeface="BentonSans Regular" charset="0"/>
            </a:endParaRPr>
          </a:p>
        </p:txBody>
      </p:sp>
      <p:sp>
        <p:nvSpPr>
          <p:cNvPr id="4" name="Footer Placeholder 3"/>
          <p:cNvSpPr>
            <a:spLocks noGrp="1"/>
          </p:cNvSpPr>
          <p:nvPr>
            <p:ph type="ftr" sz="quarter" idx="2"/>
          </p:nvPr>
        </p:nvSpPr>
        <p:spPr>
          <a:xfrm>
            <a:off x="0" y="8842030"/>
            <a:ext cx="3013763" cy="465455"/>
          </a:xfrm>
          <a:prstGeom prst="rect">
            <a:avLst/>
          </a:prstGeom>
        </p:spPr>
        <p:txBody>
          <a:bodyPr vert="horz" lIns="93172" tIns="46586" rIns="93172" bIns="46586" rtlCol="0" anchor="b"/>
          <a:lstStyle>
            <a:lvl1pPr algn="l">
              <a:defRPr sz="1300"/>
            </a:lvl1pPr>
          </a:lstStyle>
          <a:p>
            <a:endParaRPr lang="en-US" dirty="0">
              <a:latin typeface="BentonSans Regular" charset="0"/>
            </a:endParaRPr>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2" tIns="46586" rIns="93172" bIns="46586" rtlCol="0" anchor="b"/>
          <a:lstStyle>
            <a:lvl1pPr algn="r">
              <a:defRPr sz="1300"/>
            </a:lvl1pPr>
          </a:lstStyle>
          <a:p>
            <a:fld id="{A2022CD3-208F-4892-A824-FB8755F10E24}" type="slidenum">
              <a:rPr lang="en-US" smtClean="0">
                <a:latin typeface="BentonSans Regular" charset="0"/>
              </a:rPr>
              <a:pPr/>
              <a:t>‹#›</a:t>
            </a:fld>
            <a:endParaRPr lang="en-US" dirty="0">
              <a:latin typeface="BentonSans Regular" charset="0"/>
            </a:endParaRPr>
          </a:p>
        </p:txBody>
      </p:sp>
    </p:spTree>
    <p:extLst>
      <p:ext uri="{BB962C8B-B14F-4D97-AF65-F5344CB8AC3E}">
        <p14:creationId xmlns:p14="http://schemas.microsoft.com/office/powerpoint/2010/main" val="93915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2" tIns="46586" rIns="93172" bIns="46586" rtlCol="0"/>
          <a:lstStyle>
            <a:lvl1pPr algn="l">
              <a:defRPr sz="1300" b="0" i="0">
                <a:latin typeface="BentonSans Regular" charset="0"/>
              </a:defRPr>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3172" tIns="46586" rIns="93172" bIns="46586" rtlCol="0"/>
          <a:lstStyle>
            <a:lvl1pPr algn="r">
              <a:defRPr sz="1300" b="0" i="0">
                <a:latin typeface="BentonSans Regular" charset="0"/>
              </a:defRPr>
            </a:lvl1pPr>
          </a:lstStyle>
          <a:p>
            <a:fld id="{F6AB2A68-2030-4FDC-A4F7-E7E1F9BB4FB3}" type="datetimeFigureOut">
              <a:rPr lang="en-US" smtClean="0"/>
              <a:pPr/>
              <a:t>7/25/2019</a:t>
            </a:fld>
            <a:endParaRPr lang="en-US" dirty="0"/>
          </a:p>
        </p:txBody>
      </p:sp>
      <p:sp>
        <p:nvSpPr>
          <p:cNvPr id="4" name="Slide Image Placeholder 3"/>
          <p:cNvSpPr>
            <a:spLocks noGrp="1" noRot="1" noChangeAspect="1"/>
          </p:cNvSpPr>
          <p:nvPr>
            <p:ph type="sldImg" idx="2"/>
          </p:nvPr>
        </p:nvSpPr>
        <p:spPr>
          <a:xfrm>
            <a:off x="1150938" y="700088"/>
            <a:ext cx="4652962" cy="3490912"/>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2" tIns="46586" rIns="93172" bIns="4658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3172" tIns="46586" rIns="93172" bIns="46586" rtlCol="0" anchor="b"/>
          <a:lstStyle>
            <a:lvl1pPr algn="l">
              <a:defRPr sz="1300" b="0" i="0">
                <a:latin typeface="BentonSans Regular" charset="0"/>
              </a:defRPr>
            </a:lvl1pPr>
          </a:lstStyle>
          <a:p>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lIns="93172" tIns="46586" rIns="93172" bIns="46586" rtlCol="0" anchor="b"/>
          <a:lstStyle>
            <a:lvl1pPr algn="r">
              <a:defRPr sz="1300" b="0" i="0">
                <a:latin typeface="BentonSans Regular" charset="0"/>
              </a:defRPr>
            </a:lvl1pPr>
          </a:lstStyle>
          <a:p>
            <a:fld id="{1BC5AC2B-A942-4E74-9D27-1E342C8DD961}" type="slidenum">
              <a:rPr lang="en-US" smtClean="0"/>
              <a:pPr/>
              <a:t>‹#›</a:t>
            </a:fld>
            <a:endParaRPr lang="en-US" dirty="0"/>
          </a:p>
        </p:txBody>
      </p:sp>
    </p:spTree>
    <p:extLst>
      <p:ext uri="{BB962C8B-B14F-4D97-AF65-F5344CB8AC3E}">
        <p14:creationId xmlns:p14="http://schemas.microsoft.com/office/powerpoint/2010/main" val="311525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BentonSans Regular" charset="0"/>
        <a:ea typeface="+mn-ea"/>
        <a:cs typeface="+mn-cs"/>
      </a:defRPr>
    </a:lvl1pPr>
    <a:lvl2pPr marL="457200" algn="l" defTabSz="914400" rtl="0" eaLnBrk="1" latinLnBrk="0" hangingPunct="1">
      <a:defRPr sz="1200" b="0" i="0" kern="1200">
        <a:solidFill>
          <a:schemeClr val="tx1"/>
        </a:solidFill>
        <a:latin typeface="BentonSans Regular" charset="0"/>
        <a:ea typeface="+mn-ea"/>
        <a:cs typeface="+mn-cs"/>
      </a:defRPr>
    </a:lvl2pPr>
    <a:lvl3pPr marL="914400" algn="l" defTabSz="914400" rtl="0" eaLnBrk="1" latinLnBrk="0" hangingPunct="1">
      <a:defRPr sz="1200" b="0" i="0" kern="1200">
        <a:solidFill>
          <a:schemeClr val="tx1"/>
        </a:solidFill>
        <a:latin typeface="BentonSans Regular" charset="0"/>
        <a:ea typeface="+mn-ea"/>
        <a:cs typeface="+mn-cs"/>
      </a:defRPr>
    </a:lvl3pPr>
    <a:lvl4pPr marL="1371600" algn="l" defTabSz="914400" rtl="0" eaLnBrk="1" latinLnBrk="0" hangingPunct="1">
      <a:defRPr sz="1200" b="0" i="0" kern="1200">
        <a:solidFill>
          <a:schemeClr val="tx1"/>
        </a:solidFill>
        <a:latin typeface="BentonSans Regular" charset="0"/>
        <a:ea typeface="+mn-ea"/>
        <a:cs typeface="+mn-cs"/>
      </a:defRPr>
    </a:lvl4pPr>
    <a:lvl5pPr marL="1828800" algn="l" defTabSz="914400" rtl="0" eaLnBrk="1" latinLnBrk="0" hangingPunct="1">
      <a:defRPr sz="1200" b="0" i="0" kern="1200">
        <a:solidFill>
          <a:schemeClr val="tx1"/>
        </a:solidFill>
        <a:latin typeface="BentonSans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5AC2B-A942-4E74-9D27-1E342C8DD961}" type="slidenum">
              <a:rPr lang="en-US" smtClean="0"/>
              <a:pPr/>
              <a:t>1</a:t>
            </a:fld>
            <a:endParaRPr lang="en-US" dirty="0"/>
          </a:p>
        </p:txBody>
      </p:sp>
    </p:spTree>
    <p:extLst>
      <p:ext uri="{BB962C8B-B14F-4D97-AF65-F5344CB8AC3E}">
        <p14:creationId xmlns:p14="http://schemas.microsoft.com/office/powerpoint/2010/main" val="96327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What is Campus Services?  We are twelve business units, that provide a wide-range of non-academic services to the University community.  Supporting those business units, we also have a shared finance and administration group.  But while these groups do many different things, we should </a:t>
            </a:r>
            <a:r>
              <a:rPr lang="en-US" sz="1200" kern="1200" dirty="0">
                <a:solidFill>
                  <a:schemeClr val="tx1"/>
                </a:solidFill>
                <a:effectLst/>
                <a:ea typeface="+mn-ea"/>
                <a:cs typeface="+mn-cs"/>
              </a:rPr>
              <a:t>learn to emphasize what we have in common over what makes us different.  To be effective University stewards, we need to keep breaking down the silos that divide us and become more integrated as Campus Services</a:t>
            </a:r>
            <a:endParaRPr lang="en-US" baseline="0" dirty="0"/>
          </a:p>
          <a:p>
            <a:pPr algn="l"/>
            <a:endParaRPr lang="en-US" sz="1200" dirty="0">
              <a:latin typeface="Times New Roman" panose="02020603050405020304" pitchFamily="18" charset="0"/>
              <a:cs typeface="Times New Roman" panose="02020603050405020304" pitchFamily="18" charset="0"/>
            </a:endParaRPr>
          </a:p>
          <a:p>
            <a:pPr algn="l"/>
            <a:r>
              <a:rPr lang="en-US" sz="1200" dirty="0">
                <a:latin typeface="Times New Roman" panose="02020603050405020304" pitchFamily="18" charset="0"/>
                <a:cs typeface="Times New Roman" panose="02020603050405020304" pitchFamily="18" charset="0"/>
              </a:rPr>
              <a:t>In particular we all share one common mission.</a:t>
            </a:r>
          </a:p>
        </p:txBody>
      </p:sp>
    </p:spTree>
    <p:extLst>
      <p:ext uri="{BB962C8B-B14F-4D97-AF65-F5344CB8AC3E}">
        <p14:creationId xmlns:p14="http://schemas.microsoft.com/office/powerpoint/2010/main" val="236032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50000"/>
              </a:lnSpc>
              <a:spcBef>
                <a:spcPts val="0"/>
              </a:spcBef>
              <a:buNone/>
            </a:pPr>
            <a:r>
              <a:rPr lang="en-US" dirty="0">
                <a:solidFill>
                  <a:srgbClr val="FF0000"/>
                </a:solidFill>
              </a:rPr>
              <a:t>Our mission:  To </a:t>
            </a:r>
            <a:r>
              <a:rPr lang="en-US" sz="1200" dirty="0">
                <a:cs typeface="Times New Roman" panose="02020603050405020304" pitchFamily="18" charset="0"/>
              </a:rPr>
              <a:t>advance Harvard University’s mission of teaching and research, we partner to provide stewardship, strategies, and services that create exceptional community experiences.</a:t>
            </a:r>
          </a:p>
          <a:p>
            <a:pPr algn="l" defTabSz="873161">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1BC5AC2B-A942-4E74-9D27-1E342C8DD961}" type="slidenum">
              <a:rPr lang="en-US" smtClean="0"/>
              <a:pPr/>
              <a:t>3</a:t>
            </a:fld>
            <a:endParaRPr lang="en-US"/>
          </a:p>
        </p:txBody>
      </p:sp>
    </p:spTree>
    <p:extLst>
      <p:ext uri="{BB962C8B-B14F-4D97-AF65-F5344CB8AC3E}">
        <p14:creationId xmlns:p14="http://schemas.microsoft.com/office/powerpoint/2010/main" val="2133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a:solidFill>
                  <a:srgbClr val="FF0000"/>
                </a:solidFill>
              </a:rPr>
              <a:t>We’re also bound together by a series of guiding principles that employees should look</a:t>
            </a:r>
            <a:r>
              <a:rPr lang="en-US" baseline="0" dirty="0">
                <a:solidFill>
                  <a:srgbClr val="FF0000"/>
                </a:solidFill>
              </a:rPr>
              <a:t> towards to guide their work on a </a:t>
            </a:r>
            <a:r>
              <a:rPr lang="en-US" dirty="0">
                <a:solidFill>
                  <a:srgbClr val="FF0000"/>
                </a:solidFill>
              </a:rPr>
              <a:t>day-to-day basis</a:t>
            </a:r>
            <a:r>
              <a:rPr lang="en-US" baseline="0" dirty="0">
                <a:solidFill>
                  <a:srgbClr val="FF0000"/>
                </a:solidFill>
              </a:rPr>
              <a:t> to help create exceptional community experiences.  Be sure to always:</a:t>
            </a:r>
          </a:p>
          <a:p>
            <a:pPr defTabSz="873161">
              <a:defRPr/>
            </a:pPr>
            <a:endParaRPr lang="en-US" baseline="0" dirty="0">
              <a:solidFill>
                <a:srgbClr val="FF0000"/>
              </a:solidFill>
            </a:endParaRP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act </a:t>
            </a:r>
            <a:r>
              <a:rPr lang="en-US" sz="1200" dirty="0">
                <a:latin typeface="BentonSans" panose="02000504020000020004" pitchFamily="50" charset="0"/>
                <a:cs typeface="Times New Roman" panose="02020603050405020304" pitchFamily="18" charset="0"/>
              </a:rPr>
              <a:t>in the University’s best interest</a:t>
            </a: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are </a:t>
            </a:r>
            <a:r>
              <a:rPr lang="en-US" sz="1200" dirty="0">
                <a:latin typeface="BentonSans" panose="02000504020000020004" pitchFamily="50" charset="0"/>
                <a:cs typeface="Times New Roman" panose="02020603050405020304" pitchFamily="18" charset="0"/>
              </a:rPr>
              <a:t>invested in each other’s success</a:t>
            </a: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build </a:t>
            </a:r>
            <a:r>
              <a:rPr lang="en-US" sz="1200" dirty="0">
                <a:latin typeface="BentonSans" panose="02000504020000020004" pitchFamily="50" charset="0"/>
                <a:cs typeface="Times New Roman" panose="02020603050405020304" pitchFamily="18" charset="0"/>
              </a:rPr>
              <a:t>partnerships based on trust and transparency</a:t>
            </a: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commit </a:t>
            </a:r>
            <a:r>
              <a:rPr lang="en-US" sz="1200" dirty="0">
                <a:latin typeface="BentonSans" panose="02000504020000020004" pitchFamily="50" charset="0"/>
                <a:cs typeface="Times New Roman" panose="02020603050405020304" pitchFamily="18" charset="0"/>
              </a:rPr>
              <a:t>to being a learning organization</a:t>
            </a: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value </a:t>
            </a:r>
            <a:r>
              <a:rPr lang="en-US" sz="1200" dirty="0">
                <a:latin typeface="BentonSans" panose="02000504020000020004" pitchFamily="50" charset="0"/>
                <a:cs typeface="Times New Roman" panose="02020603050405020304" pitchFamily="18" charset="0"/>
              </a:rPr>
              <a:t>diverse perspectives to drive a culture of innovation</a:t>
            </a:r>
          </a:p>
          <a:p>
            <a:pPr>
              <a:lnSpc>
                <a:spcPct val="200000"/>
              </a:lnSpc>
              <a:spcBef>
                <a:spcPts val="0"/>
              </a:spcBef>
              <a:buClr>
                <a:schemeClr val="bg1"/>
              </a:buClr>
              <a:buFont typeface=".HelveticaNeueDeskInterface-Regular" charset="-120"/>
              <a:buChar char="+"/>
            </a:pPr>
            <a:r>
              <a:rPr lang="en-US" sz="1200" b="1" dirty="0">
                <a:latin typeface="BentonSans" panose="02000504020000020004" pitchFamily="50" charset="0"/>
                <a:cs typeface="Times New Roman" panose="02020603050405020304" pitchFamily="18" charset="0"/>
              </a:rPr>
              <a:t>We listen </a:t>
            </a:r>
            <a:r>
              <a:rPr lang="en-US" sz="1200" dirty="0">
                <a:latin typeface="BentonSans" panose="02000504020000020004" pitchFamily="50" charset="0"/>
                <a:cs typeface="Times New Roman" panose="02020603050405020304" pitchFamily="18" charset="0"/>
              </a:rPr>
              <a:t>to our partners to drive success and solve challenges</a:t>
            </a:r>
          </a:p>
        </p:txBody>
      </p:sp>
      <p:sp>
        <p:nvSpPr>
          <p:cNvPr id="4" name="Slide Number Placeholder 3"/>
          <p:cNvSpPr>
            <a:spLocks noGrp="1"/>
          </p:cNvSpPr>
          <p:nvPr>
            <p:ph type="sldNum" sz="quarter" idx="10"/>
          </p:nvPr>
        </p:nvSpPr>
        <p:spPr/>
        <p:txBody>
          <a:bodyPr/>
          <a:lstStyle/>
          <a:p>
            <a:fld id="{1BC5AC2B-A942-4E74-9D27-1E342C8DD961}" type="slidenum">
              <a:rPr lang="en-US" smtClean="0"/>
              <a:pPr/>
              <a:t>4</a:t>
            </a:fld>
            <a:endParaRPr lang="en-US"/>
          </a:p>
        </p:txBody>
      </p:sp>
    </p:spTree>
    <p:extLst>
      <p:ext uri="{BB962C8B-B14F-4D97-AF65-F5344CB8AC3E}">
        <p14:creationId xmlns:p14="http://schemas.microsoft.com/office/powerpoint/2010/main" val="20242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73161">
              <a:buFont typeface="Arial" panose="020B0604020202020204" pitchFamily="34" charset="0"/>
              <a:buNone/>
              <a:defRPr/>
            </a:pPr>
            <a:r>
              <a:rPr lang="en-US" sz="1100" dirty="0">
                <a:solidFill>
                  <a:srgbClr val="FF0000"/>
                </a:solidFill>
                <a:latin typeface="Times New Roman" panose="02020603050405020304" pitchFamily="18" charset="0"/>
                <a:cs typeface="Times New Roman" panose="02020603050405020304" pitchFamily="18" charset="0"/>
              </a:rPr>
              <a:t>What is our ultimate vision of success?  Broadly speaking it is an </a:t>
            </a:r>
            <a:r>
              <a:rPr lang="en-US" sz="1100" b="1" dirty="0">
                <a:solidFill>
                  <a:srgbClr val="FF0000"/>
                </a:solidFill>
                <a:latin typeface="Times New Roman" panose="02020603050405020304" pitchFamily="18" charset="0"/>
                <a:cs typeface="Times New Roman" panose="02020603050405020304" pitchFamily="18" charset="0"/>
              </a:rPr>
              <a:t>integrated and diverse Campus Services delivering exceptional community experiences</a:t>
            </a:r>
            <a:r>
              <a:rPr lang="en-US" sz="1100" dirty="0">
                <a:solidFill>
                  <a:srgbClr val="FF0000"/>
                </a:solidFill>
                <a:latin typeface="Times New Roman" panose="02020603050405020304" pitchFamily="18" charset="0"/>
                <a:cs typeface="Times New Roman" panose="02020603050405020304" pitchFamily="18" charset="0"/>
              </a:rPr>
              <a:t>.  </a:t>
            </a:r>
          </a:p>
          <a:p>
            <a:pPr marL="0" indent="0" defTabSz="873161">
              <a:buFont typeface="Arial" panose="020B0604020202020204" pitchFamily="34" charset="0"/>
              <a:buNone/>
              <a:defRPr/>
            </a:pPr>
            <a:endParaRPr lang="en-US" sz="1100" dirty="0">
              <a:solidFill>
                <a:srgbClr val="FF0000"/>
              </a:solidFill>
              <a:latin typeface="Times New Roman" panose="02020603050405020304" pitchFamily="18" charset="0"/>
              <a:cs typeface="Times New Roman" panose="02020603050405020304" pitchFamily="18" charset="0"/>
            </a:endParaRPr>
          </a:p>
          <a:p>
            <a:pPr marL="0" indent="0" defTabSz="873161">
              <a:buFont typeface="Arial" panose="020B0604020202020204" pitchFamily="34" charset="0"/>
              <a:buNone/>
              <a:defRPr/>
            </a:pPr>
            <a:r>
              <a:rPr lang="en-US" sz="1100" dirty="0">
                <a:solidFill>
                  <a:srgbClr val="FF0000"/>
                </a:solidFill>
                <a:latin typeface="Times New Roman" panose="02020603050405020304" pitchFamily="18" charset="0"/>
                <a:cs typeface="Times New Roman" panose="02020603050405020304" pitchFamily="18" charset="0"/>
              </a:rPr>
              <a:t>We are integrated and bound together by a common mission, common guiding principles, and common goals.</a:t>
            </a:r>
          </a:p>
          <a:p>
            <a:endParaRPr lang="en-US" dirty="0"/>
          </a:p>
        </p:txBody>
      </p:sp>
      <p:sp>
        <p:nvSpPr>
          <p:cNvPr id="4" name="Slide Number Placeholder 3"/>
          <p:cNvSpPr>
            <a:spLocks noGrp="1"/>
          </p:cNvSpPr>
          <p:nvPr>
            <p:ph type="sldNum" sz="quarter" idx="10"/>
          </p:nvPr>
        </p:nvSpPr>
        <p:spPr/>
        <p:txBody>
          <a:bodyPr/>
          <a:lstStyle/>
          <a:p>
            <a:fld id="{1BC5AC2B-A942-4E74-9D27-1E342C8DD961}" type="slidenum">
              <a:rPr lang="en-US" smtClean="0"/>
              <a:pPr/>
              <a:t>5</a:t>
            </a:fld>
            <a:endParaRPr lang="en-US"/>
          </a:p>
        </p:txBody>
      </p:sp>
    </p:spTree>
    <p:extLst>
      <p:ext uri="{BB962C8B-B14F-4D97-AF65-F5344CB8AC3E}">
        <p14:creationId xmlns:p14="http://schemas.microsoft.com/office/powerpoint/2010/main" val="1217071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bg1"/>
                </a:solidFill>
                <a:latin typeface="BentonSans Medium"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bg1"/>
                </a:solidFill>
                <a:latin typeface="BentonSans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latin typeface="BentonSans Medium"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solidFill>
                  <a:schemeClr val="bg1"/>
                </a:solidFill>
                <a:latin typeface="BentonSans Regular" charset="0"/>
              </a:defRPr>
            </a:lvl1pPr>
            <a:lvl2pPr>
              <a:defRPr baseline="0">
                <a:solidFill>
                  <a:schemeClr val="bg1"/>
                </a:solidFill>
                <a:latin typeface="BentonSans Regular" charset="0"/>
              </a:defRPr>
            </a:lvl2pPr>
            <a:lvl3pPr>
              <a:defRPr baseline="0">
                <a:solidFill>
                  <a:schemeClr val="bg1"/>
                </a:solidFill>
                <a:latin typeface="BentonSans Regular" charset="0"/>
              </a:defRPr>
            </a:lvl3pPr>
            <a:lvl4pPr>
              <a:defRPr baseline="0">
                <a:solidFill>
                  <a:schemeClr val="bg1"/>
                </a:solidFill>
                <a:latin typeface="BentonSans Regular" charset="0"/>
              </a:defRPr>
            </a:lvl4pPr>
            <a:lvl5pPr>
              <a:defRPr baseline="0">
                <a:solidFill>
                  <a:schemeClr val="bg1"/>
                </a:solidFill>
                <a:latin typeface="BentonSans Regula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BEFBBD9-B1BF-694D-8B89-AAC3F3C74381}" type="datetimeFigureOut">
              <a:rPr lang="en-US" smtClean="0"/>
              <a:pPr/>
              <a:t>7/25/2019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6128C3-8BFF-474B-9B76-1C5726A0D64B}" type="slidenum">
              <a:rPr lang="en-US" smtClean="0"/>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n>
                  <a:noFill/>
                </a:ln>
                <a:solidFill>
                  <a:schemeClr val="bg1"/>
                </a:solidFill>
                <a:latin typeface="BentonSans Regular"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BEFBBD9-B1BF-694D-8B89-AAC3F3C74381}" type="datetimeFigureOut">
              <a:rPr lang="en-US" smtClean="0"/>
              <a:pPr/>
              <a:t>7/25/2019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6128C3-8BFF-474B-9B76-1C5726A0D64B}" type="slidenum">
              <a:rPr lang="en-US" smtClean="0"/>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BEFBBD9-B1BF-694D-8B89-AAC3F3C74381}" type="datetimeFigureOut">
              <a:rPr lang="en-US" smtClean="0"/>
              <a:pPr/>
              <a:t>7/25/2019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6128C3-8BFF-474B-9B76-1C5726A0D64B}" type="slidenum">
              <a:rPr lang="en-US" smtClean="0"/>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BEFBBD9-B1BF-694D-8B89-AAC3F3C74381}" type="datetimeFigureOut">
              <a:rPr lang="en-US" smtClean="0"/>
              <a:pPr/>
              <a:t>7/25/2019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6128C3-8BFF-474B-9B76-1C5726A0D64B}" type="slidenum">
              <a:rPr lang="en-US" smtClean="0"/>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eeting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Meeting Agenda</a:t>
            </a:r>
          </a:p>
        </p:txBody>
      </p:sp>
      <p:sp>
        <p:nvSpPr>
          <p:cNvPr id="3" name="Slide Number Placeholder 2"/>
          <p:cNvSpPr>
            <a:spLocks noGrp="1"/>
          </p:cNvSpPr>
          <p:nvPr>
            <p:ph type="sldNum" sz="quarter" idx="10"/>
          </p:nvPr>
        </p:nvSpPr>
        <p:spPr>
          <a:xfrm>
            <a:off x="6905970" y="6485688"/>
            <a:ext cx="2133600" cy="365125"/>
          </a:xfrm>
          <a:prstGeom prst="rect">
            <a:avLst/>
          </a:prstGeom>
        </p:spPr>
        <p:txBody>
          <a:bodyPr/>
          <a:lstStyle/>
          <a:p>
            <a:fld id="{41E7D6EB-B750-1C40-AED9-D17B05AB4489}" type="slidenum">
              <a:rPr lang="en-US" smtClean="0"/>
              <a:pPr/>
              <a:t>‹#›</a:t>
            </a:fld>
            <a:endParaRPr lang="en-US" dirty="0"/>
          </a:p>
        </p:txBody>
      </p:sp>
      <p:sp>
        <p:nvSpPr>
          <p:cNvPr id="12" name="Content Placeholder 11"/>
          <p:cNvSpPr>
            <a:spLocks noGrp="1"/>
          </p:cNvSpPr>
          <p:nvPr>
            <p:ph sz="quarter" idx="11" hasCustomPrompt="1"/>
          </p:nvPr>
        </p:nvSpPr>
        <p:spPr>
          <a:xfrm>
            <a:off x="1963732" y="1587500"/>
            <a:ext cx="6723067" cy="4898188"/>
          </a:xfrm>
        </p:spPr>
        <p:txBody>
          <a:bodyPr>
            <a:normAutofit/>
          </a:bodyPr>
          <a:lstStyle>
            <a:lvl1pPr marL="0" indent="0">
              <a:buNone/>
              <a:defRPr sz="1400" b="1">
                <a:solidFill>
                  <a:schemeClr val="bg1"/>
                </a:solidFill>
              </a:defRPr>
            </a:lvl1pPr>
            <a:lvl3pPr marL="576263" indent="-234950">
              <a:defRPr sz="1400">
                <a:solidFill>
                  <a:schemeClr val="bg1"/>
                </a:solidFill>
              </a:defRPr>
            </a:lvl3pPr>
          </a:lstStyle>
          <a:p>
            <a:pPr lvl="0"/>
            <a:r>
              <a:rPr lang="en-US" dirty="0"/>
              <a:t>Topic (xx minutes, presenter) </a:t>
            </a:r>
          </a:p>
          <a:p>
            <a:pPr lvl="2"/>
            <a:r>
              <a:rPr lang="en-US" dirty="0"/>
              <a:t>Detail</a:t>
            </a:r>
          </a:p>
          <a:p>
            <a:pPr lvl="2"/>
            <a:r>
              <a:rPr lang="en-US" dirty="0"/>
              <a:t>Detail</a:t>
            </a:r>
          </a:p>
          <a:p>
            <a:pPr lvl="2"/>
            <a:endParaRPr lang="en-US" dirty="0"/>
          </a:p>
          <a:p>
            <a:pPr lvl="0"/>
            <a:r>
              <a:rPr lang="en-US" dirty="0"/>
              <a:t>Topic (xx minutes, presenter) </a:t>
            </a:r>
          </a:p>
          <a:p>
            <a:pPr lvl="2"/>
            <a:r>
              <a:rPr lang="en-US" dirty="0"/>
              <a:t>Detail</a:t>
            </a:r>
          </a:p>
          <a:p>
            <a:pPr lvl="2"/>
            <a:r>
              <a:rPr lang="en-US" dirty="0"/>
              <a:t>Detail</a:t>
            </a:r>
          </a:p>
          <a:p>
            <a:pPr lvl="0"/>
            <a:endParaRPr lang="en-US" dirty="0"/>
          </a:p>
          <a:p>
            <a:pPr lvl="0"/>
            <a:r>
              <a:rPr lang="en-US" dirty="0"/>
              <a:t>Topic (xx minutes, presenter) </a:t>
            </a:r>
          </a:p>
          <a:p>
            <a:pPr lvl="2"/>
            <a:r>
              <a:rPr lang="en-US" dirty="0"/>
              <a:t>Detail</a:t>
            </a:r>
          </a:p>
          <a:p>
            <a:pPr lvl="2"/>
            <a:r>
              <a:rPr lang="en-US" dirty="0"/>
              <a:t>Detail</a:t>
            </a:r>
          </a:p>
          <a:p>
            <a:pPr lvl="0"/>
            <a:endParaRPr lang="en-US" dirty="0"/>
          </a:p>
          <a:p>
            <a:pPr lvl="0"/>
            <a:r>
              <a:rPr lang="en-US" dirty="0"/>
              <a:t>Topic (xx minutes, presenter) </a:t>
            </a:r>
          </a:p>
          <a:p>
            <a:pPr lvl="2"/>
            <a:r>
              <a:rPr lang="en-US" dirty="0"/>
              <a:t>Detail</a:t>
            </a:r>
          </a:p>
          <a:p>
            <a:pPr lvl="2"/>
            <a:r>
              <a:rPr lang="en-US" dirty="0"/>
              <a:t>Detail</a:t>
            </a:r>
          </a:p>
          <a:p>
            <a:pPr lvl="0"/>
            <a:endParaRPr lang="en-US" dirty="0"/>
          </a:p>
        </p:txBody>
      </p:sp>
      <p:sp>
        <p:nvSpPr>
          <p:cNvPr id="5" name="Date Placeholder 3"/>
          <p:cNvSpPr>
            <a:spLocks noGrp="1"/>
          </p:cNvSpPr>
          <p:nvPr>
            <p:ph type="dt" sz="half" idx="2"/>
          </p:nvPr>
        </p:nvSpPr>
        <p:spPr>
          <a:xfrm>
            <a:off x="96178" y="6482442"/>
            <a:ext cx="2133600" cy="365125"/>
          </a:xfrm>
          <a:prstGeom prst="rect">
            <a:avLst/>
          </a:prstGeom>
        </p:spPr>
        <p:txBody>
          <a:bodyPr vert="horz" lIns="91440" tIns="45720" rIns="91440" bIns="45720" rtlCol="0" anchor="ctr"/>
          <a:lstStyle>
            <a:lvl1pPr algn="l">
              <a:defRPr sz="900" b="0" i="0">
                <a:solidFill>
                  <a:schemeClr val="tx1">
                    <a:tint val="75000"/>
                  </a:schemeClr>
                </a:solidFill>
                <a:latin typeface="BentonSans Regular" charset="0"/>
                <a:cs typeface="BentonSans Regular" charset="0"/>
              </a:defRPr>
            </a:lvl1pPr>
          </a:lstStyle>
          <a:p>
            <a:fld id="{AD96EFBD-5CF2-5B4D-B3F6-5237BC7BC53D}" type="datetimeFigureOut">
              <a:rPr lang="en-US" smtClean="0"/>
              <a:pPr/>
              <a:t>7/25/2019</a:t>
            </a:fld>
            <a:endParaRPr lang="en-US" dirty="0"/>
          </a:p>
        </p:txBody>
      </p:sp>
    </p:spTree>
    <p:extLst>
      <p:ext uri="{BB962C8B-B14F-4D97-AF65-F5344CB8AC3E}">
        <p14:creationId xmlns:p14="http://schemas.microsoft.com/office/powerpoint/2010/main" val="3500314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0"/>
            <a:ext cx="9144000" cy="6126163"/>
          </a:xfrm>
          <a:prstGeom prst="rect">
            <a:avLst/>
          </a:prstGeom>
          <a:solidFill>
            <a:srgbClr val="1E416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HarvardCampusServices.jpg"/>
          <p:cNvPicPr>
            <a:picLocks noChangeAspect="1"/>
          </p:cNvPicPr>
          <p:nvPr userDrawn="1"/>
        </p:nvPicPr>
        <p:blipFill>
          <a:blip r:embed="rId9"/>
          <a:stretch>
            <a:fillRect/>
          </a:stretch>
        </p:blipFill>
        <p:spPr>
          <a:xfrm>
            <a:off x="6973465" y="6186488"/>
            <a:ext cx="1713336" cy="5953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61" r:id="rId7"/>
  </p:sldLayoutIdLst>
  <p:transition spd="med">
    <p:fade thruBlk="1"/>
  </p:transition>
  <p:txStyles>
    <p:titleStyle>
      <a:lvl1pPr algn="l" defTabSz="457200" rtl="0" eaLnBrk="1" latinLnBrk="0" hangingPunct="1">
        <a:spcBef>
          <a:spcPct val="0"/>
        </a:spcBef>
        <a:buNone/>
        <a:defRPr sz="4400" b="0" i="0" kern="1200">
          <a:solidFill>
            <a:schemeClr val="tx1"/>
          </a:solidFill>
          <a:latin typeface="BentonSans Medium SC"/>
          <a:ea typeface="+mj-ea"/>
          <a:cs typeface="BentonSans Medium SC"/>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BentonSans Medium"/>
          <a:ea typeface="+mn-ea"/>
          <a:cs typeface="BentonSans Medium"/>
        </a:defRPr>
      </a:lvl1pPr>
      <a:lvl2pPr marL="742950" indent="-285750" algn="l" defTabSz="457200" rtl="0" eaLnBrk="1" latinLnBrk="0" hangingPunct="1">
        <a:spcBef>
          <a:spcPct val="20000"/>
        </a:spcBef>
        <a:buFont typeface="Arial"/>
        <a:buChar char="–"/>
        <a:defRPr sz="2800" b="0" i="0" kern="1200">
          <a:solidFill>
            <a:schemeClr val="tx1"/>
          </a:solidFill>
          <a:latin typeface="BentonSans Medium"/>
          <a:ea typeface="+mn-ea"/>
          <a:cs typeface="BentonSans Medium"/>
        </a:defRPr>
      </a:lvl2pPr>
      <a:lvl3pPr marL="1143000" indent="-228600" algn="l" defTabSz="457200" rtl="0" eaLnBrk="1" latinLnBrk="0" hangingPunct="1">
        <a:spcBef>
          <a:spcPct val="20000"/>
        </a:spcBef>
        <a:buFont typeface="Arial"/>
        <a:buChar char="•"/>
        <a:defRPr sz="2400" b="0" i="0" kern="1200">
          <a:solidFill>
            <a:schemeClr val="tx1"/>
          </a:solidFill>
          <a:latin typeface="BentonSans Medium"/>
          <a:ea typeface="+mn-ea"/>
          <a:cs typeface="BentonSans Medium"/>
        </a:defRPr>
      </a:lvl3pPr>
      <a:lvl4pPr marL="1600200" indent="-228600" algn="l" defTabSz="457200" rtl="0" eaLnBrk="1" latinLnBrk="0" hangingPunct="1">
        <a:spcBef>
          <a:spcPct val="20000"/>
        </a:spcBef>
        <a:buFont typeface="Arial"/>
        <a:buChar char="–"/>
        <a:defRPr sz="2000" b="0" i="0" kern="1200">
          <a:solidFill>
            <a:schemeClr val="tx1"/>
          </a:solidFill>
          <a:latin typeface="BentonSans Medium"/>
          <a:ea typeface="+mn-ea"/>
          <a:cs typeface="BentonSans Medium"/>
        </a:defRPr>
      </a:lvl4pPr>
      <a:lvl5pPr marL="2057400" indent="-228600" algn="l" defTabSz="457200" rtl="0" eaLnBrk="1" latinLnBrk="0" hangingPunct="1">
        <a:spcBef>
          <a:spcPct val="20000"/>
        </a:spcBef>
        <a:buFont typeface="Arial"/>
        <a:buChar char="»"/>
        <a:defRPr sz="2000" b="0" i="0" kern="1200">
          <a:solidFill>
            <a:schemeClr val="tx1"/>
          </a:solidFill>
          <a:latin typeface="BentonSans Medium"/>
          <a:ea typeface="+mn-ea"/>
          <a:cs typeface="BentonSans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4343400"/>
            <a:ext cx="3863558" cy="523220"/>
          </a:xfrm>
          <a:prstGeom prst="rect">
            <a:avLst/>
          </a:prstGeom>
          <a:noFill/>
        </p:spPr>
        <p:txBody>
          <a:bodyPr wrap="none" rtlCol="0">
            <a:spAutoFit/>
          </a:bodyPr>
          <a:lstStyle/>
          <a:p>
            <a:r>
              <a:rPr lang="en-US" sz="2800" spc="80" dirty="0">
                <a:solidFill>
                  <a:schemeClr val="bg1"/>
                </a:solidFill>
                <a:latin typeface="Benton Sans Bold" charset="0"/>
                <a:ea typeface="BentonSans Medium" charset="0"/>
                <a:cs typeface="BentonSans Medium" charset="0"/>
              </a:rPr>
              <a:t>CAMPUS SERVICES</a:t>
            </a:r>
          </a:p>
        </p:txBody>
      </p:sp>
      <p:sp>
        <p:nvSpPr>
          <p:cNvPr id="6" name="Rectangle 5"/>
          <p:cNvSpPr/>
          <p:nvPr/>
        </p:nvSpPr>
        <p:spPr>
          <a:xfrm>
            <a:off x="914400" y="4872335"/>
            <a:ext cx="3961075" cy="461665"/>
          </a:xfrm>
          <a:prstGeom prst="rect">
            <a:avLst/>
          </a:prstGeom>
        </p:spPr>
        <p:txBody>
          <a:bodyPr wrap="square">
            <a:spAutoFit/>
          </a:bodyPr>
          <a:lstStyle/>
          <a:p>
            <a:r>
              <a:rPr lang="en-US" sz="2400" dirty="0">
                <a:solidFill>
                  <a:schemeClr val="bg1"/>
                </a:solidFill>
                <a:latin typeface="BentonSans Regular" charset="0"/>
                <a:cs typeface="Times New Roman" panose="02020603050405020304" pitchFamily="18" charset="0"/>
              </a:rPr>
              <a:t>Fulfilling our Mission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4491" y="0"/>
            <a:ext cx="2517509" cy="3785175"/>
          </a:xfrm>
          <a:prstGeom prst="rect">
            <a:avLst/>
          </a:prstGeom>
          <a:ln>
            <a:noFill/>
          </a:ln>
        </p:spPr>
      </p:pic>
    </p:spTree>
    <p:extLst>
      <p:ext uri="{BB962C8B-B14F-4D97-AF65-F5344CB8AC3E}">
        <p14:creationId xmlns:p14="http://schemas.microsoft.com/office/powerpoint/2010/main" val="46806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209" y="341958"/>
            <a:ext cx="5498133" cy="1143000"/>
          </a:xfrm>
        </p:spPr>
        <p:txBody>
          <a:bodyPr>
            <a:normAutofit/>
          </a:bodyPr>
          <a:lstStyle/>
          <a:p>
            <a:r>
              <a:rPr lang="en-US" sz="3200" dirty="0">
                <a:latin typeface="Benton Sans Bold" charset="0"/>
                <a:cs typeface="Times New Roman" panose="02020603050405020304" pitchFamily="18" charset="0"/>
              </a:rPr>
              <a:t>What is Campus Services?</a:t>
            </a:r>
          </a:p>
        </p:txBody>
      </p:sp>
      <p:sp>
        <p:nvSpPr>
          <p:cNvPr id="4" name="TextBox 3"/>
          <p:cNvSpPr txBox="1"/>
          <p:nvPr/>
        </p:nvSpPr>
        <p:spPr>
          <a:xfrm>
            <a:off x="1185198" y="1363916"/>
            <a:ext cx="6420697" cy="938719"/>
          </a:xfrm>
          <a:prstGeom prst="rect">
            <a:avLst/>
          </a:prstGeom>
          <a:noFill/>
        </p:spPr>
        <p:txBody>
          <a:bodyPr wrap="square" rtlCol="0">
            <a:spAutoFit/>
          </a:bodyPr>
          <a:lstStyle/>
          <a:p>
            <a:pPr>
              <a:lnSpc>
                <a:spcPts val="2220"/>
              </a:lnSpc>
            </a:pPr>
            <a:r>
              <a:rPr lang="en-US" sz="1600" dirty="0">
                <a:solidFill>
                  <a:schemeClr val="bg1"/>
                </a:solidFill>
                <a:latin typeface="BentonSans Regular" charset="0"/>
                <a:cs typeface="Times New Roman" panose="02020603050405020304" pitchFamily="18" charset="0"/>
              </a:rPr>
              <a:t>Twelve business units and a shared finance and administration group that support Harvard’s mission of teaching and research </a:t>
            </a:r>
            <a:br>
              <a:rPr lang="en-US" sz="1600" dirty="0">
                <a:solidFill>
                  <a:schemeClr val="bg1"/>
                </a:solidFill>
                <a:latin typeface="BentonSans Regular" charset="0"/>
                <a:cs typeface="Times New Roman" panose="02020603050405020304" pitchFamily="18" charset="0"/>
              </a:rPr>
            </a:br>
            <a:r>
              <a:rPr lang="en-US" sz="1600" dirty="0">
                <a:solidFill>
                  <a:schemeClr val="bg1"/>
                </a:solidFill>
                <a:latin typeface="BentonSans Regular" charset="0"/>
                <a:cs typeface="Times New Roman" panose="02020603050405020304" pitchFamily="18" charset="0"/>
              </a:rPr>
              <a:t>by providing the best possible service.</a:t>
            </a:r>
          </a:p>
        </p:txBody>
      </p:sp>
      <p:grpSp>
        <p:nvGrpSpPr>
          <p:cNvPr id="19" name="Group 18"/>
          <p:cNvGrpSpPr/>
          <p:nvPr/>
        </p:nvGrpSpPr>
        <p:grpSpPr>
          <a:xfrm>
            <a:off x="406630" y="2775284"/>
            <a:ext cx="8347275" cy="2828657"/>
            <a:chOff x="457200" y="2819400"/>
            <a:chExt cx="8347275" cy="2828657"/>
          </a:xfrm>
        </p:grpSpPr>
        <p:cxnSp>
          <p:nvCxnSpPr>
            <p:cNvPr id="21" name="Straight Connector 20"/>
            <p:cNvCxnSpPr/>
            <p:nvPr/>
          </p:nvCxnSpPr>
          <p:spPr>
            <a:xfrm flipH="1">
              <a:off x="1371600" y="3638364"/>
              <a:ext cx="1" cy="203022"/>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1371600" y="4648969"/>
              <a:ext cx="0" cy="203022"/>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2133601" y="3234573"/>
              <a:ext cx="126520"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133600" y="4239327"/>
              <a:ext cx="126521" cy="5851"/>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2133600" y="5255648"/>
              <a:ext cx="126520" cy="135"/>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71372" y="3638364"/>
              <a:ext cx="0" cy="197171"/>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3171371" y="4643118"/>
              <a:ext cx="1" cy="20873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971143" y="3638364"/>
              <a:ext cx="0" cy="191533"/>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933372" y="3234573"/>
              <a:ext cx="126520"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3933372" y="4233689"/>
              <a:ext cx="126520" cy="5638"/>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933371" y="5255647"/>
              <a:ext cx="126521" cy="1"/>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733143" y="3234573"/>
              <a:ext cx="126519"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971143" y="4637480"/>
              <a:ext cx="0" cy="214375"/>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5733143" y="4229136"/>
              <a:ext cx="126519" cy="4553"/>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5733143" y="5255647"/>
              <a:ext cx="126518"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6770913" y="3638364"/>
              <a:ext cx="0" cy="18698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6770912" y="4632927"/>
              <a:ext cx="1" cy="218928"/>
            </a:xfrm>
            <a:prstGeom prst="line">
              <a:avLst/>
            </a:prstGeom>
            <a:ln>
              <a:noFill/>
            </a:ln>
          </p:spPr>
          <p:style>
            <a:lnRef idx="2">
              <a:schemeClr val="accent1"/>
            </a:lnRef>
            <a:fillRef idx="0">
              <a:schemeClr val="accent1"/>
            </a:fillRef>
            <a:effectRef idx="1">
              <a:schemeClr val="accent1"/>
            </a:effectRef>
            <a:fontRef idx="minor">
              <a:schemeClr val="tx1"/>
            </a:fontRef>
          </p:style>
        </p:cxnSp>
        <p:grpSp>
          <p:nvGrpSpPr>
            <p:cNvPr id="50" name="Group 49"/>
            <p:cNvGrpSpPr/>
            <p:nvPr/>
          </p:nvGrpSpPr>
          <p:grpSpPr>
            <a:xfrm>
              <a:off x="457200" y="2819400"/>
              <a:ext cx="8347275" cy="2828657"/>
              <a:chOff x="533400" y="2830781"/>
              <a:chExt cx="8347275" cy="2828657"/>
            </a:xfrm>
          </p:grpSpPr>
          <p:sp>
            <p:nvSpPr>
              <p:cNvPr id="54" name="Rectangle 53"/>
              <p:cNvSpPr/>
              <p:nvPr/>
            </p:nvSpPr>
            <p:spPr>
              <a:xfrm>
                <a:off x="2333172" y="3813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Environmental Health &amp;</a:t>
                </a:r>
              </a:p>
              <a:p>
                <a:pPr algn="ctr"/>
                <a:r>
                  <a:rPr lang="en-US" sz="1500" dirty="0">
                    <a:solidFill>
                      <a:schemeClr val="bg1"/>
                    </a:solidFill>
                  </a:rPr>
                  <a:t>Safety</a:t>
                </a:r>
              </a:p>
            </p:txBody>
          </p:sp>
          <p:sp>
            <p:nvSpPr>
              <p:cNvPr id="55" name="Rectangle 54"/>
              <p:cNvSpPr/>
              <p:nvPr/>
            </p:nvSpPr>
            <p:spPr>
              <a:xfrm>
                <a:off x="533400"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Energy &amp;</a:t>
                </a:r>
              </a:p>
              <a:p>
                <a:pPr algn="ctr"/>
                <a:r>
                  <a:rPr lang="en-US" sz="1500" dirty="0">
                    <a:solidFill>
                      <a:schemeClr val="bg1"/>
                    </a:solidFill>
                  </a:rPr>
                  <a:t>Facilities</a:t>
                </a:r>
              </a:p>
            </p:txBody>
          </p:sp>
          <p:sp>
            <p:nvSpPr>
              <p:cNvPr id="56" name="Rectangle 55"/>
              <p:cNvSpPr/>
              <p:nvPr/>
            </p:nvSpPr>
            <p:spPr>
              <a:xfrm>
                <a:off x="2333172"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Dining</a:t>
                </a:r>
              </a:p>
            </p:txBody>
          </p:sp>
          <p:sp>
            <p:nvSpPr>
              <p:cNvPr id="57" name="Rectangle 56"/>
              <p:cNvSpPr/>
              <p:nvPr/>
            </p:nvSpPr>
            <p:spPr>
              <a:xfrm>
                <a:off x="5932713" y="3813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Office for</a:t>
                </a:r>
              </a:p>
              <a:p>
                <a:pPr algn="ctr"/>
                <a:r>
                  <a:rPr lang="en-US" sz="1500" dirty="0">
                    <a:solidFill>
                      <a:schemeClr val="bg1"/>
                    </a:solidFill>
                  </a:rPr>
                  <a:t>Sustainability</a:t>
                </a:r>
              </a:p>
            </p:txBody>
          </p:sp>
          <p:sp>
            <p:nvSpPr>
              <p:cNvPr id="58" name="Rectangle 57"/>
              <p:cNvSpPr/>
              <p:nvPr/>
            </p:nvSpPr>
            <p:spPr>
              <a:xfrm>
                <a:off x="5932713"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Real Estate</a:t>
                </a:r>
              </a:p>
            </p:txBody>
          </p:sp>
          <p:sp>
            <p:nvSpPr>
              <p:cNvPr id="59" name="Rectangle 58"/>
              <p:cNvSpPr/>
              <p:nvPr/>
            </p:nvSpPr>
            <p:spPr>
              <a:xfrm>
                <a:off x="4132943" y="3813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Faculty Club</a:t>
                </a:r>
              </a:p>
            </p:txBody>
          </p:sp>
          <p:sp>
            <p:nvSpPr>
              <p:cNvPr id="60" name="Rectangle 59"/>
              <p:cNvSpPr/>
              <p:nvPr/>
            </p:nvSpPr>
            <p:spPr>
              <a:xfrm>
                <a:off x="5932712"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Common</a:t>
                </a:r>
              </a:p>
              <a:p>
                <a:pPr algn="ctr"/>
                <a:r>
                  <a:rPr lang="en-US" sz="1500" dirty="0">
                    <a:solidFill>
                      <a:schemeClr val="bg1"/>
                    </a:solidFill>
                  </a:rPr>
                  <a:t>Spaces</a:t>
                </a:r>
              </a:p>
            </p:txBody>
          </p:sp>
          <p:sp>
            <p:nvSpPr>
              <p:cNvPr id="61" name="Rectangle 60"/>
              <p:cNvSpPr/>
              <p:nvPr/>
            </p:nvSpPr>
            <p:spPr>
              <a:xfrm>
                <a:off x="533400" y="3813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Transportation</a:t>
                </a:r>
              </a:p>
            </p:txBody>
          </p:sp>
          <p:sp>
            <p:nvSpPr>
              <p:cNvPr id="62" name="Rectangle 61"/>
              <p:cNvSpPr/>
              <p:nvPr/>
            </p:nvSpPr>
            <p:spPr>
              <a:xfrm>
                <a:off x="4132943"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Housing</a:t>
                </a:r>
              </a:p>
            </p:txBody>
          </p:sp>
          <p:sp>
            <p:nvSpPr>
              <p:cNvPr id="63" name="Rectangle 62"/>
              <p:cNvSpPr/>
              <p:nvPr/>
            </p:nvSpPr>
            <p:spPr>
              <a:xfrm>
                <a:off x="2333171"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Global Support</a:t>
                </a:r>
              </a:p>
              <a:p>
                <a:pPr algn="ctr"/>
                <a:r>
                  <a:rPr lang="en-US" sz="1500" dirty="0">
                    <a:solidFill>
                      <a:schemeClr val="bg1"/>
                    </a:solidFill>
                  </a:rPr>
                  <a:t>Services</a:t>
                </a:r>
              </a:p>
            </p:txBody>
          </p:sp>
          <p:sp>
            <p:nvSpPr>
              <p:cNvPr id="64" name="Rectangle 63"/>
              <p:cNvSpPr/>
              <p:nvPr/>
            </p:nvSpPr>
            <p:spPr>
              <a:xfrm>
                <a:off x="533400"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Capital Projects</a:t>
                </a:r>
              </a:p>
            </p:txBody>
          </p:sp>
          <p:sp>
            <p:nvSpPr>
              <p:cNvPr id="65" name="Rectangle 64"/>
              <p:cNvSpPr/>
              <p:nvPr/>
            </p:nvSpPr>
            <p:spPr>
              <a:xfrm>
                <a:off x="4132943"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bg1"/>
                    </a:solidFill>
                  </a:rPr>
                  <a:t>International</a:t>
                </a:r>
              </a:p>
              <a:p>
                <a:pPr algn="ctr"/>
                <a:r>
                  <a:rPr lang="en-US" sz="1500" dirty="0">
                    <a:solidFill>
                      <a:schemeClr val="bg1"/>
                    </a:solidFill>
                  </a:rPr>
                  <a:t>Office</a:t>
                </a:r>
              </a:p>
            </p:txBody>
          </p:sp>
          <p:sp>
            <p:nvSpPr>
              <p:cNvPr id="66" name="Rectangle 65"/>
              <p:cNvSpPr/>
              <p:nvPr/>
            </p:nvSpPr>
            <p:spPr>
              <a:xfrm>
                <a:off x="7745391" y="2830781"/>
                <a:ext cx="1135284" cy="2828657"/>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Shared Services:</a:t>
                </a:r>
              </a:p>
              <a:p>
                <a:pPr algn="ctr"/>
                <a:r>
                  <a:rPr lang="en-US" sz="1500" dirty="0"/>
                  <a:t>Finance</a:t>
                </a:r>
              </a:p>
              <a:p>
                <a:pPr algn="ctr"/>
                <a:r>
                  <a:rPr lang="en-US" sz="1500" dirty="0"/>
                  <a:t>Admin</a:t>
                </a:r>
              </a:p>
              <a:p>
                <a:pPr algn="ctr"/>
                <a:r>
                  <a:rPr lang="en-US" sz="1500" dirty="0"/>
                  <a:t>HR</a:t>
                </a:r>
              </a:p>
              <a:p>
                <a:pPr algn="ctr"/>
                <a:r>
                  <a:rPr lang="en-US" sz="1500" dirty="0"/>
                  <a:t>IT</a:t>
                </a:r>
              </a:p>
              <a:p>
                <a:pPr algn="ctr"/>
                <a:r>
                  <a:rPr lang="en-US" sz="1500" dirty="0" err="1"/>
                  <a:t>Comms</a:t>
                </a:r>
                <a:endParaRPr lang="en-US" sz="1500" dirty="0"/>
              </a:p>
            </p:txBody>
          </p:sp>
        </p:grpSp>
        <p:cxnSp>
          <p:nvCxnSpPr>
            <p:cNvPr id="51" name="Straight Connector 50"/>
            <p:cNvCxnSpPr/>
            <p:nvPr/>
          </p:nvCxnSpPr>
          <p:spPr>
            <a:xfrm>
              <a:off x="7531097" y="3230300"/>
              <a:ext cx="126519"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532225" y="4213358"/>
              <a:ext cx="126519" cy="0"/>
            </a:xfrm>
            <a:prstGeom prst="line">
              <a:avLst/>
            </a:prstGeom>
            <a:ln>
              <a:no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7529946" y="5235702"/>
              <a:ext cx="126519" cy="0"/>
            </a:xfrm>
            <a:prstGeom prst="line">
              <a:avLst/>
            </a:prstGeom>
            <a:ln>
              <a:no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543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90800"/>
            <a:ext cx="76200" cy="369332"/>
          </a:xfrm>
          <a:prstGeom prst="rect">
            <a:avLst/>
          </a:prstGeom>
          <a:noFill/>
        </p:spPr>
        <p:txBody>
          <a:bodyPr wrap="square" rtlCol="0">
            <a:spAutoFit/>
          </a:bodyPr>
          <a:lstStyle/>
          <a:p>
            <a:endParaRPr lang="en-US" dirty="0"/>
          </a:p>
        </p:txBody>
      </p:sp>
      <p:sp>
        <p:nvSpPr>
          <p:cNvPr id="3" name="TextBox 2"/>
          <p:cNvSpPr txBox="1"/>
          <p:nvPr/>
        </p:nvSpPr>
        <p:spPr>
          <a:xfrm>
            <a:off x="1288715" y="1147955"/>
            <a:ext cx="3158365" cy="584775"/>
          </a:xfrm>
          <a:prstGeom prst="rect">
            <a:avLst/>
          </a:prstGeom>
          <a:noFill/>
        </p:spPr>
        <p:txBody>
          <a:bodyPr wrap="none" rtlCol="0">
            <a:spAutoFit/>
          </a:bodyPr>
          <a:lstStyle/>
          <a:p>
            <a:pPr algn="ctr"/>
            <a:r>
              <a:rPr lang="en-US" sz="3200" spc="80" dirty="0">
                <a:solidFill>
                  <a:schemeClr val="bg1"/>
                </a:solidFill>
                <a:latin typeface="BentonSans Bold SC" charset="0"/>
                <a:ea typeface="BentonSans Medium" charset="0"/>
                <a:cs typeface="BentonSans Medium" charset="0"/>
              </a:rPr>
              <a:t>OUR MISSION</a:t>
            </a:r>
          </a:p>
        </p:txBody>
      </p:sp>
      <p:sp>
        <p:nvSpPr>
          <p:cNvPr id="6" name="Content Placeholder 4"/>
          <p:cNvSpPr>
            <a:spLocks noGrp="1"/>
          </p:cNvSpPr>
          <p:nvPr>
            <p:ph idx="1"/>
          </p:nvPr>
        </p:nvSpPr>
        <p:spPr>
          <a:xfrm>
            <a:off x="1288715" y="1801250"/>
            <a:ext cx="6400800" cy="1905000"/>
          </a:xfrm>
        </p:spPr>
        <p:txBody>
          <a:bodyPr>
            <a:noAutofit/>
          </a:bodyPr>
          <a:lstStyle/>
          <a:p>
            <a:pPr marL="0" indent="0">
              <a:lnSpc>
                <a:spcPts val="2220"/>
              </a:lnSpc>
              <a:spcBef>
                <a:spcPts val="0"/>
              </a:spcBef>
              <a:buNone/>
            </a:pPr>
            <a:r>
              <a:rPr lang="en-US" sz="1600" dirty="0">
                <a:ea typeface="BentonSans Medium" charset="0"/>
                <a:cs typeface="BentonSans Medium" charset="0"/>
              </a:rPr>
              <a:t>To advance Harvard University’s mission of teaching and research, </a:t>
            </a:r>
          </a:p>
          <a:p>
            <a:pPr marL="0" indent="0">
              <a:lnSpc>
                <a:spcPts val="2220"/>
              </a:lnSpc>
              <a:spcBef>
                <a:spcPts val="0"/>
              </a:spcBef>
              <a:buNone/>
            </a:pPr>
            <a:r>
              <a:rPr lang="en-US" sz="1600" dirty="0">
                <a:ea typeface="BentonSans Medium" charset="0"/>
                <a:cs typeface="BentonSans Medium" charset="0"/>
              </a:rPr>
              <a:t>we partner to provide stewardship, strategies, and services that </a:t>
            </a:r>
            <a:br>
              <a:rPr lang="en-US" sz="1600" dirty="0">
                <a:ea typeface="BentonSans Medium" charset="0"/>
                <a:cs typeface="BentonSans Medium" charset="0"/>
              </a:rPr>
            </a:br>
            <a:r>
              <a:rPr lang="en-US" sz="1600" dirty="0">
                <a:ea typeface="BentonSans Medium" charset="0"/>
                <a:cs typeface="BentonSans Medium" charset="0"/>
              </a:rPr>
              <a:t>create exceptional community experiences.</a:t>
            </a:r>
          </a:p>
          <a:p>
            <a:pPr marL="0" indent="0" algn="ctr">
              <a:buNone/>
            </a:pPr>
            <a:endParaRPr lang="en-US" sz="1800" dirty="0">
              <a:latin typeface="BentonSans Medium" charset="0"/>
              <a:ea typeface="BentonSans Medium" charset="0"/>
              <a:cs typeface="BentonSans Medium"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115" y="3733800"/>
            <a:ext cx="4648672" cy="2396728"/>
          </a:xfrm>
          <a:prstGeom prst="rect">
            <a:avLst/>
          </a:prstGeom>
          <a:ln>
            <a:solidFill>
              <a:schemeClr val="bg1">
                <a:lumMod val="50000"/>
              </a:schemeClr>
            </a:solidFill>
          </a:ln>
        </p:spPr>
      </p:pic>
    </p:spTree>
    <p:extLst>
      <p:ext uri="{BB962C8B-B14F-4D97-AF65-F5344CB8AC3E}">
        <p14:creationId xmlns:p14="http://schemas.microsoft.com/office/powerpoint/2010/main" val="3487259887"/>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590800"/>
            <a:ext cx="76200" cy="369332"/>
          </a:xfrm>
          <a:prstGeom prst="rect">
            <a:avLst/>
          </a:prstGeom>
          <a:noFill/>
        </p:spPr>
        <p:txBody>
          <a:bodyPr wrap="square" rtlCol="0">
            <a:spAutoFit/>
          </a:bodyPr>
          <a:lstStyle/>
          <a:p>
            <a:endParaRPr lang="en-US" dirty="0"/>
          </a:p>
        </p:txBody>
      </p:sp>
      <p:sp>
        <p:nvSpPr>
          <p:cNvPr id="3" name="TextBox 2"/>
          <p:cNvSpPr txBox="1"/>
          <p:nvPr/>
        </p:nvSpPr>
        <p:spPr>
          <a:xfrm>
            <a:off x="762000" y="838200"/>
            <a:ext cx="6607899" cy="584775"/>
          </a:xfrm>
          <a:prstGeom prst="rect">
            <a:avLst/>
          </a:prstGeom>
          <a:noFill/>
        </p:spPr>
        <p:txBody>
          <a:bodyPr wrap="none" rtlCol="0">
            <a:spAutoFit/>
          </a:bodyPr>
          <a:lstStyle/>
          <a:p>
            <a:pPr algn="ctr"/>
            <a:r>
              <a:rPr lang="en-US" sz="3200" spc="80" dirty="0">
                <a:solidFill>
                  <a:schemeClr val="bg1"/>
                </a:solidFill>
                <a:latin typeface="Benton Sans Bold" charset="0"/>
                <a:ea typeface="BentonSans" charset="0"/>
                <a:cs typeface="BentonSans" charset="0"/>
              </a:rPr>
              <a:t>How do we fulfill our mission?</a:t>
            </a:r>
          </a:p>
        </p:txBody>
      </p:sp>
      <p:sp>
        <p:nvSpPr>
          <p:cNvPr id="6" name="Content Placeholder 4"/>
          <p:cNvSpPr>
            <a:spLocks noGrp="1"/>
          </p:cNvSpPr>
          <p:nvPr>
            <p:ph idx="1"/>
          </p:nvPr>
        </p:nvSpPr>
        <p:spPr>
          <a:xfrm>
            <a:off x="838199" y="1752600"/>
            <a:ext cx="7788461" cy="4419600"/>
          </a:xfrm>
        </p:spPr>
        <p:txBody>
          <a:bodyPr>
            <a:noAutofit/>
          </a:bodyPr>
          <a:lstStyle/>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act </a:t>
            </a:r>
            <a:r>
              <a:rPr lang="en-US" sz="1800" dirty="0">
                <a:latin typeface="BentonSans" panose="02000504020000020004" pitchFamily="50" charset="0"/>
                <a:cs typeface="Times New Roman" panose="02020603050405020304" pitchFamily="18" charset="0"/>
              </a:rPr>
              <a:t>in the University’s best interest</a:t>
            </a:r>
          </a:p>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are </a:t>
            </a:r>
            <a:r>
              <a:rPr lang="en-US" sz="1800" dirty="0">
                <a:latin typeface="BentonSans" panose="02000504020000020004" pitchFamily="50" charset="0"/>
                <a:cs typeface="Times New Roman" panose="02020603050405020304" pitchFamily="18" charset="0"/>
              </a:rPr>
              <a:t>invested in each other’s success</a:t>
            </a:r>
          </a:p>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build </a:t>
            </a:r>
            <a:r>
              <a:rPr lang="en-US" sz="1800" dirty="0">
                <a:latin typeface="BentonSans" panose="02000504020000020004" pitchFamily="50" charset="0"/>
                <a:cs typeface="Times New Roman" panose="02020603050405020304" pitchFamily="18" charset="0"/>
              </a:rPr>
              <a:t>partnerships based on trust and transparency</a:t>
            </a:r>
          </a:p>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commit </a:t>
            </a:r>
            <a:r>
              <a:rPr lang="en-US" sz="1800" dirty="0">
                <a:latin typeface="BentonSans" panose="02000504020000020004" pitchFamily="50" charset="0"/>
                <a:cs typeface="Times New Roman" panose="02020603050405020304" pitchFamily="18" charset="0"/>
              </a:rPr>
              <a:t>to being a learning organization</a:t>
            </a:r>
          </a:p>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value </a:t>
            </a:r>
            <a:r>
              <a:rPr lang="en-US" sz="1800" dirty="0">
                <a:latin typeface="BentonSans" panose="02000504020000020004" pitchFamily="50" charset="0"/>
                <a:cs typeface="Times New Roman" panose="02020603050405020304" pitchFamily="18" charset="0"/>
              </a:rPr>
              <a:t>diverse perspectives to drive a culture of innovation</a:t>
            </a:r>
          </a:p>
          <a:p>
            <a:pPr>
              <a:lnSpc>
                <a:spcPct val="200000"/>
              </a:lnSpc>
              <a:spcBef>
                <a:spcPts val="0"/>
              </a:spcBef>
              <a:buClr>
                <a:schemeClr val="bg1"/>
              </a:buClr>
              <a:buFont typeface=".HelveticaNeueDeskInterface-Regular" charset="-120"/>
              <a:buChar char="+"/>
            </a:pPr>
            <a:r>
              <a:rPr lang="en-US" sz="1800" b="1" dirty="0">
                <a:latin typeface="BentonSans" panose="02000504020000020004" pitchFamily="50" charset="0"/>
                <a:cs typeface="Times New Roman" panose="02020603050405020304" pitchFamily="18" charset="0"/>
              </a:rPr>
              <a:t>We listen </a:t>
            </a:r>
            <a:r>
              <a:rPr lang="en-US" sz="1800" dirty="0">
                <a:latin typeface="BentonSans" panose="02000504020000020004" pitchFamily="50" charset="0"/>
                <a:cs typeface="Times New Roman" panose="02020603050405020304" pitchFamily="18" charset="0"/>
              </a:rPr>
              <a:t>to our partners to drive success and solve challenges</a:t>
            </a:r>
          </a:p>
        </p:txBody>
      </p:sp>
    </p:spTree>
    <p:extLst>
      <p:ext uri="{BB962C8B-B14F-4D97-AF65-F5344CB8AC3E}">
        <p14:creationId xmlns:p14="http://schemas.microsoft.com/office/powerpoint/2010/main" val="2989488014"/>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a:spLocks noGrp="1"/>
          </p:cNvSpPr>
          <p:nvPr>
            <p:ph type="title"/>
          </p:nvPr>
        </p:nvSpPr>
        <p:spPr>
          <a:xfrm>
            <a:off x="326610" y="433917"/>
            <a:ext cx="6172200" cy="642938"/>
          </a:xfrm>
        </p:spPr>
        <p:txBody>
          <a:bodyPr>
            <a:normAutofit/>
          </a:bodyPr>
          <a:lstStyle/>
          <a:p>
            <a:pPr algn="ctr"/>
            <a:r>
              <a:rPr lang="en-US" sz="3200" dirty="0">
                <a:latin typeface="Benton Sans Bold" charset="0"/>
                <a:cs typeface="Times New Roman" panose="02020603050405020304" pitchFamily="18" charset="0"/>
              </a:rPr>
              <a:t>What is our Vision of Success?</a:t>
            </a:r>
          </a:p>
        </p:txBody>
      </p:sp>
      <p:grpSp>
        <p:nvGrpSpPr>
          <p:cNvPr id="74" name="Group 73"/>
          <p:cNvGrpSpPr/>
          <p:nvPr/>
        </p:nvGrpSpPr>
        <p:grpSpPr>
          <a:xfrm>
            <a:off x="902237" y="2118674"/>
            <a:ext cx="7491438" cy="2572758"/>
            <a:chOff x="457200" y="2819400"/>
            <a:chExt cx="8347275" cy="2828793"/>
          </a:xfrm>
        </p:grpSpPr>
        <p:cxnSp>
          <p:nvCxnSpPr>
            <p:cNvPr id="76" name="Straight Connector 75"/>
            <p:cNvCxnSpPr/>
            <p:nvPr/>
          </p:nvCxnSpPr>
          <p:spPr>
            <a:xfrm>
              <a:off x="1371600" y="3565894"/>
              <a:ext cx="1" cy="31697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1371600" y="4648969"/>
              <a:ext cx="0" cy="203022"/>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2133601" y="3276053"/>
              <a:ext cx="126520"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2133600" y="4239327"/>
              <a:ext cx="126521" cy="5851"/>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flipH="1">
              <a:off x="2133600" y="5255648"/>
              <a:ext cx="126520" cy="135"/>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171372" y="3638364"/>
              <a:ext cx="0" cy="197171"/>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3171371" y="4643118"/>
              <a:ext cx="1" cy="20873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971143" y="3565894"/>
              <a:ext cx="0" cy="31697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933372" y="3276053"/>
              <a:ext cx="126520"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flipV="1">
              <a:off x="3933372" y="4233689"/>
              <a:ext cx="126520" cy="563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3933371" y="5255647"/>
              <a:ext cx="126521" cy="1"/>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5733143" y="3276053"/>
              <a:ext cx="126519"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971143" y="4610057"/>
              <a:ext cx="0" cy="28327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733143" y="4270615"/>
              <a:ext cx="126519" cy="4553"/>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flipH="1">
              <a:off x="5733143" y="5297126"/>
              <a:ext cx="126518"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770913" y="3565894"/>
              <a:ext cx="0" cy="30092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770913" y="4610057"/>
              <a:ext cx="0" cy="28327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457200" y="2819400"/>
              <a:ext cx="8347275" cy="2828793"/>
              <a:chOff x="533400" y="2830781"/>
              <a:chExt cx="8347275" cy="2828793"/>
            </a:xfrm>
          </p:grpSpPr>
          <p:sp>
            <p:nvSpPr>
              <p:cNvPr id="97" name="Rectangle 96"/>
              <p:cNvSpPr/>
              <p:nvPr/>
            </p:nvSpPr>
            <p:spPr>
              <a:xfrm>
                <a:off x="2333172" y="3819493"/>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Environmental Health &amp;</a:t>
                </a:r>
              </a:p>
              <a:p>
                <a:pPr algn="ctr"/>
                <a:r>
                  <a:rPr lang="en-US" sz="1400" dirty="0">
                    <a:solidFill>
                      <a:schemeClr val="bg1"/>
                    </a:solidFill>
                  </a:rPr>
                  <a:t>Safety</a:t>
                </a:r>
              </a:p>
            </p:txBody>
          </p:sp>
          <p:sp>
            <p:nvSpPr>
              <p:cNvPr id="98" name="Rectangle 97"/>
              <p:cNvSpPr/>
              <p:nvPr/>
            </p:nvSpPr>
            <p:spPr>
              <a:xfrm>
                <a:off x="533401"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Energy &amp;</a:t>
                </a:r>
              </a:p>
              <a:p>
                <a:pPr algn="ctr"/>
                <a:r>
                  <a:rPr lang="en-US" sz="1400" dirty="0">
                    <a:solidFill>
                      <a:schemeClr val="bg1"/>
                    </a:solidFill>
                  </a:rPr>
                  <a:t>Facilities</a:t>
                </a:r>
              </a:p>
            </p:txBody>
          </p:sp>
          <p:sp>
            <p:nvSpPr>
              <p:cNvPr id="99" name="Rectangle 98"/>
              <p:cNvSpPr/>
              <p:nvPr/>
            </p:nvSpPr>
            <p:spPr>
              <a:xfrm>
                <a:off x="2333172"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Dining</a:t>
                </a:r>
              </a:p>
            </p:txBody>
          </p:sp>
          <p:sp>
            <p:nvSpPr>
              <p:cNvPr id="100" name="Rectangle 99"/>
              <p:cNvSpPr/>
              <p:nvPr/>
            </p:nvSpPr>
            <p:spPr>
              <a:xfrm>
                <a:off x="5932713" y="3841386"/>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Office for</a:t>
                </a:r>
              </a:p>
              <a:p>
                <a:pPr algn="ctr"/>
                <a:r>
                  <a:rPr lang="en-US" sz="1400" dirty="0">
                    <a:solidFill>
                      <a:schemeClr val="bg1"/>
                    </a:solidFill>
                  </a:rPr>
                  <a:t>Sustainability</a:t>
                </a:r>
              </a:p>
            </p:txBody>
          </p:sp>
          <p:sp>
            <p:nvSpPr>
              <p:cNvPr id="101" name="Rectangle 100"/>
              <p:cNvSpPr/>
              <p:nvPr/>
            </p:nvSpPr>
            <p:spPr>
              <a:xfrm>
                <a:off x="5932713"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Real Estate</a:t>
                </a:r>
              </a:p>
            </p:txBody>
          </p:sp>
          <p:sp>
            <p:nvSpPr>
              <p:cNvPr id="102" name="Rectangle 101"/>
              <p:cNvSpPr/>
              <p:nvPr/>
            </p:nvSpPr>
            <p:spPr>
              <a:xfrm>
                <a:off x="4132943" y="3813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Faculty Club</a:t>
                </a:r>
              </a:p>
            </p:txBody>
          </p:sp>
          <p:sp>
            <p:nvSpPr>
              <p:cNvPr id="103" name="Rectangle 102"/>
              <p:cNvSpPr/>
              <p:nvPr/>
            </p:nvSpPr>
            <p:spPr>
              <a:xfrm>
                <a:off x="5932712"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Common</a:t>
                </a:r>
              </a:p>
              <a:p>
                <a:pPr algn="ctr"/>
                <a:r>
                  <a:rPr lang="en-US" sz="1400" dirty="0">
                    <a:solidFill>
                      <a:schemeClr val="bg1"/>
                    </a:solidFill>
                  </a:rPr>
                  <a:t>Spaces</a:t>
                </a:r>
              </a:p>
            </p:txBody>
          </p:sp>
          <p:sp>
            <p:nvSpPr>
              <p:cNvPr id="104" name="Rectangle 103"/>
              <p:cNvSpPr/>
              <p:nvPr/>
            </p:nvSpPr>
            <p:spPr>
              <a:xfrm>
                <a:off x="533400" y="3841386"/>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Transportation</a:t>
                </a:r>
              </a:p>
            </p:txBody>
          </p:sp>
          <p:sp>
            <p:nvSpPr>
              <p:cNvPr id="105" name="Rectangle 104"/>
              <p:cNvSpPr/>
              <p:nvPr/>
            </p:nvSpPr>
            <p:spPr>
              <a:xfrm>
                <a:off x="4132943" y="283078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Housing</a:t>
                </a:r>
              </a:p>
            </p:txBody>
          </p:sp>
          <p:sp>
            <p:nvSpPr>
              <p:cNvPr id="106" name="Rectangle 105"/>
              <p:cNvSpPr/>
              <p:nvPr/>
            </p:nvSpPr>
            <p:spPr>
              <a:xfrm>
                <a:off x="2333171" y="4851856"/>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Global Support</a:t>
                </a:r>
              </a:p>
              <a:p>
                <a:pPr algn="ctr"/>
                <a:r>
                  <a:rPr lang="en-US" sz="1400" dirty="0">
                    <a:solidFill>
                      <a:schemeClr val="bg1"/>
                    </a:solidFill>
                  </a:rPr>
                  <a:t>Services</a:t>
                </a:r>
              </a:p>
            </p:txBody>
          </p:sp>
          <p:sp>
            <p:nvSpPr>
              <p:cNvPr id="107" name="Rectangle 106"/>
              <p:cNvSpPr/>
              <p:nvPr/>
            </p:nvSpPr>
            <p:spPr>
              <a:xfrm>
                <a:off x="533400" y="4851991"/>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Capital Projects</a:t>
                </a:r>
              </a:p>
            </p:txBody>
          </p:sp>
          <p:sp>
            <p:nvSpPr>
              <p:cNvPr id="108" name="Rectangle 107"/>
              <p:cNvSpPr/>
              <p:nvPr/>
            </p:nvSpPr>
            <p:spPr>
              <a:xfrm>
                <a:off x="4132943" y="4851855"/>
                <a:ext cx="1673251" cy="807583"/>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International</a:t>
                </a:r>
              </a:p>
              <a:p>
                <a:pPr algn="ctr"/>
                <a:r>
                  <a:rPr lang="en-US" sz="1400" dirty="0">
                    <a:solidFill>
                      <a:schemeClr val="bg1"/>
                    </a:solidFill>
                  </a:rPr>
                  <a:t>Office</a:t>
                </a:r>
              </a:p>
            </p:txBody>
          </p:sp>
          <p:sp>
            <p:nvSpPr>
              <p:cNvPr id="109" name="Rectangle 108"/>
              <p:cNvSpPr/>
              <p:nvPr/>
            </p:nvSpPr>
            <p:spPr>
              <a:xfrm>
                <a:off x="7745391" y="2830781"/>
                <a:ext cx="1135284" cy="2828657"/>
              </a:xfrm>
              <a:prstGeom prst="rect">
                <a:avLst/>
              </a:prstGeom>
              <a:solidFill>
                <a:srgbClr val="B0252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Shared Services:</a:t>
                </a:r>
              </a:p>
              <a:p>
                <a:pPr algn="ctr"/>
                <a:r>
                  <a:rPr lang="en-US" sz="1400" dirty="0"/>
                  <a:t>Finance</a:t>
                </a:r>
              </a:p>
              <a:p>
                <a:pPr algn="ctr"/>
                <a:r>
                  <a:rPr lang="en-US" sz="1400" dirty="0"/>
                  <a:t>Admin</a:t>
                </a:r>
              </a:p>
              <a:p>
                <a:pPr algn="ctr"/>
                <a:r>
                  <a:rPr lang="en-US" sz="1400" dirty="0"/>
                  <a:t>HR</a:t>
                </a:r>
              </a:p>
              <a:p>
                <a:pPr algn="ctr"/>
                <a:r>
                  <a:rPr lang="en-US" sz="1400" dirty="0"/>
                  <a:t>IT</a:t>
                </a:r>
              </a:p>
              <a:p>
                <a:pPr algn="ctr"/>
                <a:r>
                  <a:rPr lang="en-US" sz="1400" dirty="0" err="1"/>
                  <a:t>Comms</a:t>
                </a:r>
                <a:endParaRPr lang="en-US" sz="1400" dirty="0"/>
              </a:p>
            </p:txBody>
          </p:sp>
        </p:grpSp>
        <p:cxnSp>
          <p:nvCxnSpPr>
            <p:cNvPr id="94" name="Straight Connector 93"/>
            <p:cNvCxnSpPr/>
            <p:nvPr/>
          </p:nvCxnSpPr>
          <p:spPr>
            <a:xfrm>
              <a:off x="7531097" y="3271779"/>
              <a:ext cx="126519"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7532225" y="4254837"/>
              <a:ext cx="126519"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7529946" y="5277182"/>
              <a:ext cx="126519"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grpSp>
      <p:sp>
        <p:nvSpPr>
          <p:cNvPr id="115" name="TextBox 114"/>
          <p:cNvSpPr txBox="1"/>
          <p:nvPr/>
        </p:nvSpPr>
        <p:spPr>
          <a:xfrm>
            <a:off x="4143534" y="1368252"/>
            <a:ext cx="960519" cy="461665"/>
          </a:xfrm>
          <a:prstGeom prst="rect">
            <a:avLst/>
          </a:prstGeom>
          <a:noFill/>
        </p:spPr>
        <p:txBody>
          <a:bodyPr wrap="none" rtlCol="0">
            <a:spAutoFit/>
          </a:bodyPr>
          <a:lstStyle/>
          <a:p>
            <a:r>
              <a:rPr lang="en-US" sz="2400" b="1" dirty="0">
                <a:solidFill>
                  <a:schemeClr val="bg1"/>
                </a:solidFill>
              </a:rPr>
              <a:t>Vision</a:t>
            </a:r>
          </a:p>
        </p:txBody>
      </p:sp>
      <p:sp>
        <p:nvSpPr>
          <p:cNvPr id="117" name="TextBox 116"/>
          <p:cNvSpPr txBox="1"/>
          <p:nvPr/>
        </p:nvSpPr>
        <p:spPr>
          <a:xfrm>
            <a:off x="3522485" y="5027551"/>
            <a:ext cx="2512226" cy="461665"/>
          </a:xfrm>
          <a:prstGeom prst="rect">
            <a:avLst/>
          </a:prstGeom>
          <a:noFill/>
        </p:spPr>
        <p:txBody>
          <a:bodyPr wrap="none" rtlCol="0">
            <a:spAutoFit/>
          </a:bodyPr>
          <a:lstStyle/>
          <a:p>
            <a:r>
              <a:rPr lang="en-US" sz="2400" b="1" dirty="0">
                <a:solidFill>
                  <a:schemeClr val="bg1"/>
                </a:solidFill>
              </a:rPr>
              <a:t>Guiding Principles</a:t>
            </a:r>
          </a:p>
        </p:txBody>
      </p:sp>
      <p:sp>
        <p:nvSpPr>
          <p:cNvPr id="118" name="TextBox 117"/>
          <p:cNvSpPr txBox="1"/>
          <p:nvPr/>
        </p:nvSpPr>
        <p:spPr>
          <a:xfrm rot="16200000">
            <a:off x="-195396" y="3179435"/>
            <a:ext cx="1181734" cy="461665"/>
          </a:xfrm>
          <a:prstGeom prst="rect">
            <a:avLst/>
          </a:prstGeom>
          <a:noFill/>
        </p:spPr>
        <p:txBody>
          <a:bodyPr wrap="none" rtlCol="0">
            <a:spAutoFit/>
          </a:bodyPr>
          <a:lstStyle/>
          <a:p>
            <a:pPr algn="ctr"/>
            <a:r>
              <a:rPr lang="en-US" sz="2400" b="1" dirty="0">
                <a:solidFill>
                  <a:schemeClr val="bg1"/>
                </a:solidFill>
              </a:rPr>
              <a:t>Mission</a:t>
            </a:r>
          </a:p>
        </p:txBody>
      </p:sp>
      <p:sp>
        <p:nvSpPr>
          <p:cNvPr id="119" name="TextBox 118"/>
          <p:cNvSpPr txBox="1"/>
          <p:nvPr/>
        </p:nvSpPr>
        <p:spPr>
          <a:xfrm rot="5400000">
            <a:off x="8379407" y="3220530"/>
            <a:ext cx="1043042" cy="461665"/>
          </a:xfrm>
          <a:prstGeom prst="rect">
            <a:avLst/>
          </a:prstGeom>
          <a:noFill/>
        </p:spPr>
        <p:txBody>
          <a:bodyPr wrap="none" rtlCol="0">
            <a:spAutoFit/>
          </a:bodyPr>
          <a:lstStyle/>
          <a:p>
            <a:pPr algn="ctr"/>
            <a:r>
              <a:rPr lang="en-US" sz="2400" b="1" dirty="0">
                <a:solidFill>
                  <a:schemeClr val="bg1"/>
                </a:solidFill>
              </a:rPr>
              <a:t>Values</a:t>
            </a:r>
          </a:p>
        </p:txBody>
      </p:sp>
      <p:cxnSp>
        <p:nvCxnSpPr>
          <p:cNvPr id="120" name="Straight Connector 119"/>
          <p:cNvCxnSpPr/>
          <p:nvPr/>
        </p:nvCxnSpPr>
        <p:spPr>
          <a:xfrm flipV="1">
            <a:off x="5138326" y="1600128"/>
            <a:ext cx="3769708" cy="25917"/>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83661" y="1605984"/>
            <a:ext cx="3709184"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83661" y="1600128"/>
            <a:ext cx="0" cy="973212"/>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393119" y="4207082"/>
            <a:ext cx="0" cy="1060697"/>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8908033" y="1626045"/>
            <a:ext cx="0" cy="1193355"/>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8917491" y="4207082"/>
            <a:ext cx="0" cy="1060698"/>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6381437" y="5261920"/>
            <a:ext cx="2536054"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3119" y="5267778"/>
            <a:ext cx="2808405" cy="0"/>
          </a:xfrm>
          <a:prstGeom prst="line">
            <a:avLst/>
          </a:prstGeom>
          <a:ln>
            <a:solidFill>
              <a:srgbClr val="998E8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754429"/>
      </p:ext>
    </p:extLst>
  </p:cSld>
  <p:clrMapOvr>
    <a:masterClrMapping/>
  </p:clrMapOvr>
  <p:transition spd="med">
    <p:fade thruBlk="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2464</TotalTime>
  <Words>444</Words>
  <Application>Microsoft Office PowerPoint</Application>
  <PresentationFormat>On-screen Show (4:3)</PresentationFormat>
  <Paragraphs>86</Paragraphs>
  <Slides>5</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vt:i4>
      </vt:variant>
    </vt:vector>
  </HeadingPairs>
  <TitlesOfParts>
    <vt:vector size="16" baseType="lpstr">
      <vt:lpstr>.HelveticaNeueDeskInterface-Regular</vt:lpstr>
      <vt:lpstr>Arial</vt:lpstr>
      <vt:lpstr>Benton Sans Bold</vt:lpstr>
      <vt:lpstr>BentonSans</vt:lpstr>
      <vt:lpstr>BentonSans Bold SC</vt:lpstr>
      <vt:lpstr>BentonSans Medium</vt:lpstr>
      <vt:lpstr>BentonSans Medium SC</vt:lpstr>
      <vt:lpstr>BentonSans Regular</vt:lpstr>
      <vt:lpstr>Franklin Gothic Book</vt:lpstr>
      <vt:lpstr>Times New Roman</vt:lpstr>
      <vt:lpstr>Office Theme</vt:lpstr>
      <vt:lpstr>PowerPoint Presentation</vt:lpstr>
      <vt:lpstr>What is Campus Services?</vt:lpstr>
      <vt:lpstr>PowerPoint Presentation</vt:lpstr>
      <vt:lpstr>PowerPoint Presentation</vt:lpstr>
      <vt:lpstr>What is our Vision of Success?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Headline</dc:title>
  <dc:creator>Crista Martin</dc:creator>
  <cp:lastModifiedBy>Conner, Michael D</cp:lastModifiedBy>
  <cp:revision>364</cp:revision>
  <cp:lastPrinted>2019-02-22T20:13:44Z</cp:lastPrinted>
  <dcterms:created xsi:type="dcterms:W3CDTF">2011-02-07T17:01:18Z</dcterms:created>
  <dcterms:modified xsi:type="dcterms:W3CDTF">2019-07-25T19:52:15Z</dcterms:modified>
</cp:coreProperties>
</file>