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8E8A"/>
    <a:srgbClr val="B02524"/>
    <a:srgbClr val="6590E7"/>
    <a:srgbClr val="1E4161"/>
    <a:srgbClr val="394961"/>
    <a:srgbClr val="2E4561"/>
    <a:srgbClr val="006699"/>
    <a:srgbClr val="192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21" autoAdjust="0"/>
    <p:restoredTop sz="48670" autoAdjust="0"/>
  </p:normalViewPr>
  <p:slideViewPr>
    <p:cSldViewPr snapToObjects="1">
      <p:cViewPr>
        <p:scale>
          <a:sx n="70" d="100"/>
          <a:sy n="70" d="100"/>
        </p:scale>
        <p:origin x="456" y="-3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2616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>
              <a:latin typeface="BentonSan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AB25FFB6-D4EC-41B7-9D9B-8E7F8A485A9B}" type="datetimeFigureOut">
              <a:rPr lang="en-US" smtClean="0">
                <a:latin typeface="BentonSans Regular" charset="0"/>
              </a:rPr>
              <a:pPr/>
              <a:t>7/25/2019</a:t>
            </a:fld>
            <a:endParaRPr lang="en-US" dirty="0">
              <a:latin typeface="BentonSan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>
              <a:latin typeface="BentonSan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A2022CD3-208F-4892-A824-FB8755F10E24}" type="slidenum">
              <a:rPr lang="en-US" smtClean="0">
                <a:latin typeface="BentonSans Regular" charset="0"/>
              </a:rPr>
              <a:pPr/>
              <a:t>‹#›</a:t>
            </a:fld>
            <a:endParaRPr lang="en-US" dirty="0">
              <a:latin typeface="Benton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5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 b="0" i="0">
                <a:latin typeface="BentonSan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 b="0" i="0">
                <a:latin typeface="BentonSans Regular" charset="0"/>
              </a:defRPr>
            </a:lvl1pPr>
          </a:lstStyle>
          <a:p>
            <a:fld id="{F6AB2A68-2030-4FDC-A4F7-E7E1F9BB4FB3}" type="datetimeFigureOut">
              <a:rPr lang="en-US" smtClean="0"/>
              <a:pPr/>
              <a:t>7/25/2019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700088"/>
            <a:ext cx="4652962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 b="0" i="0">
                <a:latin typeface="BentonSan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 b="0" i="0">
                <a:latin typeface="BentonSans Regular" charset="0"/>
              </a:defRPr>
            </a:lvl1pPr>
          </a:lstStyle>
          <a:p>
            <a:fld id="{1BC5AC2B-A942-4E74-9D27-1E342C8DD9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5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BentonSans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BentonSans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BentonSans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BentonSans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BentonSans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Our mission:  To </a:t>
            </a:r>
            <a:r>
              <a:rPr lang="en-US" sz="1200" dirty="0">
                <a:cs typeface="Times New Roman" panose="02020603050405020304" pitchFamily="18" charset="0"/>
              </a:rPr>
              <a:t>advance Harvard University’s mission of teaching and research, we partner to provide stewardship, strategies, and services that create exceptional community experiences.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endParaRPr lang="en-US" sz="1200" dirty="0">
              <a:cs typeface="Times New Roman" panose="02020603050405020304" pitchFamily="18" charset="0"/>
            </a:endParaRPr>
          </a:p>
          <a:p>
            <a:pPr defTabSz="873161">
              <a:defRPr/>
            </a:pPr>
            <a:r>
              <a:rPr lang="en-US" dirty="0">
                <a:solidFill>
                  <a:srgbClr val="FF0000"/>
                </a:solidFill>
              </a:rPr>
              <a:t>We’re also bound together by a series of guiding principles that employees should look</a:t>
            </a:r>
            <a:r>
              <a:rPr lang="en-US" baseline="0" dirty="0">
                <a:solidFill>
                  <a:srgbClr val="FF0000"/>
                </a:solidFill>
              </a:rPr>
              <a:t> towards to guide their work on a </a:t>
            </a:r>
            <a:r>
              <a:rPr lang="en-US" dirty="0">
                <a:solidFill>
                  <a:srgbClr val="FF0000"/>
                </a:solidFill>
              </a:rPr>
              <a:t>day-to-day basis</a:t>
            </a:r>
            <a:r>
              <a:rPr lang="en-US" baseline="0" dirty="0">
                <a:solidFill>
                  <a:srgbClr val="FF0000"/>
                </a:solidFill>
              </a:rPr>
              <a:t> to help create exceptional community experiences.  Be sure to always:</a:t>
            </a:r>
          </a:p>
          <a:p>
            <a:pPr defTabSz="873161">
              <a:defRPr/>
            </a:pPr>
            <a:endParaRPr lang="en-US" baseline="0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2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act </a:t>
            </a:r>
            <a:r>
              <a:rPr lang="en-US" sz="1200" dirty="0">
                <a:latin typeface="BentonSans" panose="02000504020000020004" pitchFamily="50" charset="0"/>
                <a:cs typeface="Times New Roman" panose="02020603050405020304" pitchFamily="18" charset="0"/>
              </a:rPr>
              <a:t>in the University’s best interest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2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are </a:t>
            </a:r>
            <a:r>
              <a:rPr lang="en-US" sz="1200" dirty="0">
                <a:latin typeface="BentonSans" panose="02000504020000020004" pitchFamily="50" charset="0"/>
                <a:cs typeface="Times New Roman" panose="02020603050405020304" pitchFamily="18" charset="0"/>
              </a:rPr>
              <a:t>invested in each other’s success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2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build </a:t>
            </a:r>
            <a:r>
              <a:rPr lang="en-US" sz="1200" dirty="0">
                <a:latin typeface="BentonSans" panose="02000504020000020004" pitchFamily="50" charset="0"/>
                <a:cs typeface="Times New Roman" panose="02020603050405020304" pitchFamily="18" charset="0"/>
              </a:rPr>
              <a:t>partnerships based on trust and transparency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2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commit </a:t>
            </a:r>
            <a:r>
              <a:rPr lang="en-US" sz="1200" dirty="0">
                <a:latin typeface="BentonSans" panose="02000504020000020004" pitchFamily="50" charset="0"/>
                <a:cs typeface="Times New Roman" panose="02020603050405020304" pitchFamily="18" charset="0"/>
              </a:rPr>
              <a:t>to being a learning organization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2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value </a:t>
            </a:r>
            <a:r>
              <a:rPr lang="en-US" sz="1200" dirty="0">
                <a:latin typeface="BentonSans" panose="02000504020000020004" pitchFamily="50" charset="0"/>
                <a:cs typeface="Times New Roman" panose="02020603050405020304" pitchFamily="18" charset="0"/>
              </a:rPr>
              <a:t>diverse perspectives to drive a culture of innovation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200" b="1">
                <a:latin typeface="BentonSans" panose="02000504020000020004" pitchFamily="50" charset="0"/>
                <a:cs typeface="Times New Roman" panose="02020603050405020304" pitchFamily="18" charset="0"/>
              </a:rPr>
              <a:t>We listen </a:t>
            </a:r>
            <a:r>
              <a:rPr lang="en-US" sz="1200">
                <a:latin typeface="BentonSans" panose="02000504020000020004" pitchFamily="50" charset="0"/>
                <a:cs typeface="Times New Roman" panose="02020603050405020304" pitchFamily="18" charset="0"/>
              </a:rPr>
              <a:t>to our partners to drive success and solve challenges</a:t>
            </a:r>
          </a:p>
          <a:p>
            <a:pPr algn="l" defTabSz="873161">
              <a:defRPr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5AC2B-A942-4E74-9D27-1E342C8DD96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BentonSans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BentonSans Regular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BentonSans Medium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BentonSans Regular" charset="0"/>
              </a:defRPr>
            </a:lvl1pPr>
            <a:lvl2pPr>
              <a:defRPr baseline="0">
                <a:solidFill>
                  <a:schemeClr val="bg1"/>
                </a:solidFill>
                <a:latin typeface="BentonSans Regular" charset="0"/>
              </a:defRPr>
            </a:lvl2pPr>
            <a:lvl3pPr>
              <a:defRPr baseline="0">
                <a:solidFill>
                  <a:schemeClr val="bg1"/>
                </a:solidFill>
                <a:latin typeface="BentonSans Regular" charset="0"/>
              </a:defRPr>
            </a:lvl3pPr>
            <a:lvl4pPr>
              <a:defRPr baseline="0">
                <a:solidFill>
                  <a:schemeClr val="bg1"/>
                </a:solidFill>
                <a:latin typeface="BentonSans Regular" charset="0"/>
              </a:defRPr>
            </a:lvl4pPr>
            <a:lvl5pPr>
              <a:defRPr baseline="0">
                <a:solidFill>
                  <a:schemeClr val="bg1"/>
                </a:solidFill>
                <a:latin typeface="Benton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EFBBD9-B1BF-694D-8B89-AAC3F3C7438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6128C3-8BFF-474B-9B76-1C5726A0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n>
                  <a:noFill/>
                </a:ln>
                <a:solidFill>
                  <a:schemeClr val="bg1"/>
                </a:solidFill>
                <a:latin typeface="BentonSans Regular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EFBBD9-B1BF-694D-8B89-AAC3F3C74381}" type="datetimeFigureOut">
              <a:rPr lang="en-US" smtClean="0"/>
              <a:pPr/>
              <a:t>7/25/2019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6128C3-8BFF-474B-9B76-1C5726A0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EFBBD9-B1BF-694D-8B89-AAC3F3C74381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6128C3-8BFF-474B-9B76-1C5726A0D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126163"/>
          </a:xfrm>
          <a:prstGeom prst="rect">
            <a:avLst/>
          </a:prstGeom>
          <a:solidFill>
            <a:srgbClr val="1E416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arvardCampusServices.jp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973465" y="6186488"/>
            <a:ext cx="1713336" cy="59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ransition spd="med">
    <p:fade thruBlk="1"/>
  </p:transition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BentonSans Medium SC"/>
          <a:ea typeface="+mj-ea"/>
          <a:cs typeface="BentonSans Medium S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BentonSans Medium"/>
          <a:ea typeface="+mn-ea"/>
          <a:cs typeface="BentonSans Medium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BentonSans Medium"/>
          <a:ea typeface="+mn-ea"/>
          <a:cs typeface="BentonSans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BentonSans Medium"/>
          <a:ea typeface="+mn-ea"/>
          <a:cs typeface="BentonSans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BentonSans Medium"/>
          <a:ea typeface="+mn-ea"/>
          <a:cs typeface="BentonSans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BentonSans Medium"/>
          <a:ea typeface="+mn-ea"/>
          <a:cs typeface="BentonSans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5908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05350" y="533400"/>
            <a:ext cx="45910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80" dirty="0">
                <a:solidFill>
                  <a:schemeClr val="bg1"/>
                </a:solidFill>
                <a:latin typeface="BentonSans Bold SC" charset="0"/>
                <a:ea typeface="BentonSans Medium" charset="0"/>
                <a:cs typeface="BentonSans Medium" charset="0"/>
              </a:rPr>
              <a:t>OUR MISSION </a:t>
            </a:r>
            <a:br>
              <a:rPr lang="en-US" sz="2800" spc="80" dirty="0">
                <a:solidFill>
                  <a:schemeClr val="bg1"/>
                </a:solidFill>
                <a:latin typeface="BentonSans Bold SC" charset="0"/>
                <a:ea typeface="BentonSans Medium" charset="0"/>
                <a:cs typeface="BentonSans Medium" charset="0"/>
              </a:rPr>
            </a:br>
            <a:r>
              <a:rPr lang="en-US" sz="2800" spc="80" dirty="0">
                <a:solidFill>
                  <a:schemeClr val="bg1"/>
                </a:solidFill>
                <a:latin typeface="BentonSans Bold SC" charset="0"/>
                <a:ea typeface="BentonSans Medium" charset="0"/>
                <a:cs typeface="BentonSans Medium" charset="0"/>
              </a:rPr>
              <a:t>&amp; GUIDING PRINCIPLES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305350" y="1544385"/>
            <a:ext cx="6400800" cy="125521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ea typeface="BentonSans Medium" charset="0"/>
                <a:cs typeface="BentonSans Medium" charset="0"/>
              </a:rPr>
              <a:t>To advance Harvard University’s mission of teaching and research,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ea typeface="BentonSans Medium" charset="0"/>
                <a:cs typeface="BentonSans Medium" charset="0"/>
              </a:rPr>
              <a:t>we partner to provide stewardship, strategies, and services that </a:t>
            </a:r>
            <a:br>
              <a:rPr lang="en-US" sz="1400" dirty="0">
                <a:ea typeface="BentonSans Medium" charset="0"/>
                <a:cs typeface="BentonSans Medium" charset="0"/>
              </a:rPr>
            </a:br>
            <a:r>
              <a:rPr lang="en-US" sz="1400" dirty="0">
                <a:ea typeface="BentonSans Medium" charset="0"/>
                <a:cs typeface="BentonSans Medium" charset="0"/>
              </a:rPr>
              <a:t>create exceptional community experiences.</a:t>
            </a: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05350" y="2421467"/>
            <a:ext cx="7788461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 baseline="0">
                <a:solidFill>
                  <a:schemeClr val="bg1"/>
                </a:solidFill>
                <a:latin typeface="BentonSans Regular" charset="0"/>
                <a:ea typeface="+mn-ea"/>
                <a:cs typeface="BentonSans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 baseline="0">
                <a:solidFill>
                  <a:schemeClr val="bg1"/>
                </a:solidFill>
                <a:latin typeface="BentonSans Regular" charset="0"/>
                <a:ea typeface="+mn-ea"/>
                <a:cs typeface="BentonSans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 baseline="0">
                <a:solidFill>
                  <a:schemeClr val="bg1"/>
                </a:solidFill>
                <a:latin typeface="BentonSans Regular" charset="0"/>
                <a:ea typeface="+mn-ea"/>
                <a:cs typeface="BentonSans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 baseline="0">
                <a:solidFill>
                  <a:schemeClr val="bg1"/>
                </a:solidFill>
                <a:latin typeface="BentonSans Regular" charset="0"/>
                <a:ea typeface="+mn-ea"/>
                <a:cs typeface="BentonSans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 baseline="0">
                <a:solidFill>
                  <a:schemeClr val="bg1"/>
                </a:solidFill>
                <a:latin typeface="BentonSans Regular" charset="0"/>
                <a:ea typeface="+mn-ea"/>
                <a:cs typeface="BentonSans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8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act </a:t>
            </a:r>
            <a:r>
              <a:rPr lang="en-US" sz="1800" dirty="0">
                <a:latin typeface="BentonSans" panose="02000504020000020004" pitchFamily="50" charset="0"/>
                <a:cs typeface="Times New Roman" panose="02020603050405020304" pitchFamily="18" charset="0"/>
              </a:rPr>
              <a:t>in the University’s best interest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8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are </a:t>
            </a:r>
            <a:r>
              <a:rPr lang="en-US" sz="1800" dirty="0">
                <a:latin typeface="BentonSans" panose="02000504020000020004" pitchFamily="50" charset="0"/>
                <a:cs typeface="Times New Roman" panose="02020603050405020304" pitchFamily="18" charset="0"/>
              </a:rPr>
              <a:t>invested in each other’s success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8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build </a:t>
            </a:r>
            <a:r>
              <a:rPr lang="en-US" sz="1800" dirty="0">
                <a:latin typeface="BentonSans" panose="02000504020000020004" pitchFamily="50" charset="0"/>
                <a:cs typeface="Times New Roman" panose="02020603050405020304" pitchFamily="18" charset="0"/>
              </a:rPr>
              <a:t>partnerships based on trust and transparency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8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commit </a:t>
            </a:r>
            <a:r>
              <a:rPr lang="en-US" sz="1800" dirty="0">
                <a:latin typeface="BentonSans" panose="02000504020000020004" pitchFamily="50" charset="0"/>
                <a:cs typeface="Times New Roman" panose="02020603050405020304" pitchFamily="18" charset="0"/>
              </a:rPr>
              <a:t>to being a learning organization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8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value </a:t>
            </a:r>
            <a:r>
              <a:rPr lang="en-US" sz="1800" dirty="0">
                <a:latin typeface="BentonSans" panose="02000504020000020004" pitchFamily="50" charset="0"/>
                <a:cs typeface="Times New Roman" panose="02020603050405020304" pitchFamily="18" charset="0"/>
              </a:rPr>
              <a:t>diverse perspectives to drive a culture of innovation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r>
              <a:rPr lang="en-US" sz="1800" b="1" dirty="0">
                <a:latin typeface="BentonSans" panose="02000504020000020004" pitchFamily="50" charset="0"/>
                <a:cs typeface="Times New Roman" panose="02020603050405020304" pitchFamily="18" charset="0"/>
              </a:rPr>
              <a:t>We listen </a:t>
            </a:r>
            <a:r>
              <a:rPr lang="en-US" sz="1800" dirty="0">
                <a:latin typeface="BentonSans" panose="02000504020000020004" pitchFamily="50" charset="0"/>
                <a:cs typeface="Times New Roman" panose="02020603050405020304" pitchFamily="18" charset="0"/>
              </a:rPr>
              <a:t>to our partners to drive success and solve challenges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chemeClr val="bg1"/>
              </a:buClr>
              <a:buFont typeface=".HelveticaNeueDeskInterface-Regular" charset="-120"/>
              <a:buChar char="+"/>
            </a:pPr>
            <a:endParaRPr lang="en-US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59887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188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.HelveticaNeueDeskInterface-Regular</vt:lpstr>
      <vt:lpstr>Arial</vt:lpstr>
      <vt:lpstr>BentonSans</vt:lpstr>
      <vt:lpstr>BentonSans Bold SC</vt:lpstr>
      <vt:lpstr>BentonSans Medium</vt:lpstr>
      <vt:lpstr>BentonSans Medium SC</vt:lpstr>
      <vt:lpstr>BentonSans Regular</vt:lpstr>
      <vt:lpstr>Franklin Gothic Book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Headline</dc:title>
  <dc:creator>Crista Martin</dc:creator>
  <cp:lastModifiedBy>Conner, Michael D</cp:lastModifiedBy>
  <cp:revision>360</cp:revision>
  <cp:lastPrinted>2018-02-08T14:29:57Z</cp:lastPrinted>
  <dcterms:created xsi:type="dcterms:W3CDTF">2011-02-07T17:01:18Z</dcterms:created>
  <dcterms:modified xsi:type="dcterms:W3CDTF">2019-07-25T19:48:52Z</dcterms:modified>
</cp:coreProperties>
</file>